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72"/>
  </p:notesMasterIdLst>
  <p:sldIdLst>
    <p:sldId id="328" r:id="rId2"/>
    <p:sldId id="329" r:id="rId3"/>
    <p:sldId id="330" r:id="rId4"/>
    <p:sldId id="333" r:id="rId5"/>
    <p:sldId id="338" r:id="rId6"/>
    <p:sldId id="343" r:id="rId7"/>
    <p:sldId id="339" r:id="rId8"/>
    <p:sldId id="340" r:id="rId9"/>
    <p:sldId id="341" r:id="rId10"/>
    <p:sldId id="302" r:id="rId11"/>
    <p:sldId id="348" r:id="rId12"/>
    <p:sldId id="351" r:id="rId13"/>
    <p:sldId id="349" r:id="rId14"/>
    <p:sldId id="256" r:id="rId15"/>
    <p:sldId id="262" r:id="rId16"/>
    <p:sldId id="303" r:id="rId17"/>
    <p:sldId id="306" r:id="rId18"/>
    <p:sldId id="269" r:id="rId19"/>
    <p:sldId id="307" r:id="rId20"/>
    <p:sldId id="309" r:id="rId21"/>
    <p:sldId id="310" r:id="rId22"/>
    <p:sldId id="312" r:id="rId23"/>
    <p:sldId id="313" r:id="rId24"/>
    <p:sldId id="314" r:id="rId25"/>
    <p:sldId id="317" r:id="rId26"/>
    <p:sldId id="318" r:id="rId27"/>
    <p:sldId id="319" r:id="rId28"/>
    <p:sldId id="298" r:id="rId29"/>
    <p:sldId id="259" r:id="rId30"/>
    <p:sldId id="267" r:id="rId31"/>
    <p:sldId id="274" r:id="rId32"/>
    <p:sldId id="263" r:id="rId33"/>
    <p:sldId id="260" r:id="rId34"/>
    <p:sldId id="264" r:id="rId35"/>
    <p:sldId id="265" r:id="rId36"/>
    <p:sldId id="266" r:id="rId37"/>
    <p:sldId id="275" r:id="rId38"/>
    <p:sldId id="270" r:id="rId39"/>
    <p:sldId id="271" r:id="rId40"/>
    <p:sldId id="272" r:id="rId41"/>
    <p:sldId id="273" r:id="rId42"/>
    <p:sldId id="276" r:id="rId43"/>
    <p:sldId id="281" r:id="rId44"/>
    <p:sldId id="282" r:id="rId45"/>
    <p:sldId id="284" r:id="rId46"/>
    <p:sldId id="283" r:id="rId47"/>
    <p:sldId id="285" r:id="rId48"/>
    <p:sldId id="277" r:id="rId49"/>
    <p:sldId id="286" r:id="rId50"/>
    <p:sldId id="287" r:id="rId51"/>
    <p:sldId id="288" r:id="rId52"/>
    <p:sldId id="290" r:id="rId53"/>
    <p:sldId id="291" r:id="rId54"/>
    <p:sldId id="278" r:id="rId55"/>
    <p:sldId id="292" r:id="rId56"/>
    <p:sldId id="293" r:id="rId57"/>
    <p:sldId id="294" r:id="rId58"/>
    <p:sldId id="279" r:id="rId59"/>
    <p:sldId id="296" r:id="rId60"/>
    <p:sldId id="295" r:id="rId61"/>
    <p:sldId id="300" r:id="rId62"/>
    <p:sldId id="331" r:id="rId63"/>
    <p:sldId id="344" r:id="rId64"/>
    <p:sldId id="346" r:id="rId65"/>
    <p:sldId id="345" r:id="rId66"/>
    <p:sldId id="347" r:id="rId67"/>
    <p:sldId id="352" r:id="rId68"/>
    <p:sldId id="353" r:id="rId69"/>
    <p:sldId id="355" r:id="rId70"/>
    <p:sldId id="297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msul Azam bin Muhamad, Ts." initials="SAbMT" lastIdx="3" clrIdx="0">
    <p:extLst>
      <p:ext uri="{19B8F6BF-5375-455C-9EA6-DF929625EA0E}">
        <p15:presenceInfo xmlns:p15="http://schemas.microsoft.com/office/powerpoint/2012/main" userId="S::azam.muhamadTMVP@tnb.com.my::f1160d19-abe6-4244-931b-377352da6af5" providerId="AD"/>
      </p:ext>
    </p:extLst>
  </p:cmAuthor>
  <p:cmAuthor id="2" name="BGNIT 11" initials="B1" lastIdx="2" clrIdx="1">
    <p:extLst>
      <p:ext uri="{19B8F6BF-5375-455C-9EA6-DF929625EA0E}">
        <p15:presenceInfo xmlns:p15="http://schemas.microsoft.com/office/powerpoint/2012/main" userId="456cf7dcdc5126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0B69B-677F-4DDD-A0D8-2647FEAF2D5B}" v="157" dt="2023-12-07T07:49:53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GNIT 11" userId="456cf7dcdc5126de" providerId="LiveId" clId="{91CF3C94-B9B7-476B-9DA2-CE5B9BB044BD}"/>
    <pc:docChg chg="modSld">
      <pc:chgData name="BGNIT 11" userId="456cf7dcdc5126de" providerId="LiveId" clId="{91CF3C94-B9B7-476B-9DA2-CE5B9BB044BD}" dt="2023-12-06T02:11:47.521" v="8" actId="14100"/>
      <pc:docMkLst>
        <pc:docMk/>
      </pc:docMkLst>
      <pc:sldChg chg="modSp mod">
        <pc:chgData name="BGNIT 11" userId="456cf7dcdc5126de" providerId="LiveId" clId="{91CF3C94-B9B7-476B-9DA2-CE5B9BB044BD}" dt="2023-12-06T02:11:47.521" v="8" actId="14100"/>
        <pc:sldMkLst>
          <pc:docMk/>
          <pc:sldMk cId="2227631285" sldId="353"/>
        </pc:sldMkLst>
        <pc:picChg chg="mod">
          <ac:chgData name="BGNIT 11" userId="456cf7dcdc5126de" providerId="LiveId" clId="{91CF3C94-B9B7-476B-9DA2-CE5B9BB044BD}" dt="2023-12-06T02:11:47.521" v="8" actId="14100"/>
          <ac:picMkLst>
            <pc:docMk/>
            <pc:sldMk cId="2227631285" sldId="353"/>
            <ac:picMk id="2" creationId="{64D4907A-D45E-C4A5-4D75-A1E399D0E569}"/>
          </ac:picMkLst>
        </pc:picChg>
      </pc:sldChg>
    </pc:docChg>
  </pc:docChgLst>
  <pc:docChgLst>
    <pc:chgData name="BGNIT 11" userId="456cf7dcdc5126de" providerId="LiveId" clId="{E843BA85-20AF-43F8-B11E-4EE5A17F0FDC}"/>
    <pc:docChg chg="modSld">
      <pc:chgData name="BGNIT 11" userId="456cf7dcdc5126de" providerId="LiveId" clId="{E843BA85-20AF-43F8-B11E-4EE5A17F0FDC}" dt="2023-12-06T00:32:20.775" v="1" actId="14100"/>
      <pc:docMkLst>
        <pc:docMk/>
      </pc:docMkLst>
      <pc:sldChg chg="modSp mod">
        <pc:chgData name="BGNIT 11" userId="456cf7dcdc5126de" providerId="LiveId" clId="{E843BA85-20AF-43F8-B11E-4EE5A17F0FDC}" dt="2023-12-06T00:32:20.775" v="1" actId="14100"/>
        <pc:sldMkLst>
          <pc:docMk/>
          <pc:sldMk cId="2227631285" sldId="353"/>
        </pc:sldMkLst>
        <pc:picChg chg="mod">
          <ac:chgData name="BGNIT 11" userId="456cf7dcdc5126de" providerId="LiveId" clId="{E843BA85-20AF-43F8-B11E-4EE5A17F0FDC}" dt="2023-12-06T00:32:20.775" v="1" actId="14100"/>
          <ac:picMkLst>
            <pc:docMk/>
            <pc:sldMk cId="2227631285" sldId="353"/>
            <ac:picMk id="2" creationId="{64D4907A-D45E-C4A5-4D75-A1E399D0E569}"/>
          </ac:picMkLst>
        </pc:picChg>
      </pc:sldChg>
    </pc:docChg>
  </pc:docChgLst>
  <pc:docChgLst>
    <pc:chgData name="Rahmat Mustafa" userId="aab72cfcf335ba9d" providerId="Windows Live" clId="Web-{ACB0B69B-677F-4DDD-A0D8-2647FEAF2D5B}"/>
    <pc:docChg chg="addSld delSld modSld">
      <pc:chgData name="Rahmat Mustafa" userId="aab72cfcf335ba9d" providerId="Windows Live" clId="Web-{ACB0B69B-677F-4DDD-A0D8-2647FEAF2D5B}" dt="2023-12-07T07:49:53.163" v="155"/>
      <pc:docMkLst>
        <pc:docMk/>
      </pc:docMkLst>
      <pc:sldChg chg="addSp delSp modSp new del">
        <pc:chgData name="Rahmat Mustafa" userId="aab72cfcf335ba9d" providerId="Windows Live" clId="Web-{ACB0B69B-677F-4DDD-A0D8-2647FEAF2D5B}" dt="2023-12-07T07:49:53.163" v="155"/>
        <pc:sldMkLst>
          <pc:docMk/>
          <pc:sldMk cId="3276491996" sldId="354"/>
        </pc:sldMkLst>
        <pc:spChg chg="del">
          <ac:chgData name="Rahmat Mustafa" userId="aab72cfcf335ba9d" providerId="Windows Live" clId="Web-{ACB0B69B-677F-4DDD-A0D8-2647FEAF2D5B}" dt="2023-12-07T07:47:14.267" v="1"/>
          <ac:spMkLst>
            <pc:docMk/>
            <pc:sldMk cId="3276491996" sldId="354"/>
            <ac:spMk id="3" creationId="{103753B3-C811-B775-3C1A-63D06EF9BF50}"/>
          </ac:spMkLst>
        </pc:spChg>
        <pc:spChg chg="add mod">
          <ac:chgData name="Rahmat Mustafa" userId="aab72cfcf335ba9d" providerId="Windows Live" clId="Web-{ACB0B69B-677F-4DDD-A0D8-2647FEAF2D5B}" dt="2023-12-07T07:47:50.081" v="9"/>
          <ac:spMkLst>
            <pc:docMk/>
            <pc:sldMk cId="3276491996" sldId="354"/>
            <ac:spMk id="6" creationId="{404CE37D-C358-72C9-46F8-49C3963440FD}"/>
          </ac:spMkLst>
        </pc:spChg>
        <pc:picChg chg="add del mod ord">
          <ac:chgData name="Rahmat Mustafa" userId="aab72cfcf335ba9d" providerId="Windows Live" clId="Web-{ACB0B69B-677F-4DDD-A0D8-2647FEAF2D5B}" dt="2023-12-07T07:47:50.081" v="9"/>
          <ac:picMkLst>
            <pc:docMk/>
            <pc:sldMk cId="3276491996" sldId="354"/>
            <ac:picMk id="4" creationId="{A0D979A1-678C-D1D0-3EEF-4923C020B7E9}"/>
          </ac:picMkLst>
        </pc:picChg>
      </pc:sldChg>
      <pc:sldChg chg="modSp add replId">
        <pc:chgData name="Rahmat Mustafa" userId="aab72cfcf335ba9d" providerId="Windows Live" clId="Web-{ACB0B69B-677F-4DDD-A0D8-2647FEAF2D5B}" dt="2023-12-07T07:49:44.194" v="154" actId="1076"/>
        <pc:sldMkLst>
          <pc:docMk/>
          <pc:sldMk cId="662743722" sldId="355"/>
        </pc:sldMkLst>
        <pc:spChg chg="mod">
          <ac:chgData name="Rahmat Mustafa" userId="aab72cfcf335ba9d" providerId="Windows Live" clId="Web-{ACB0B69B-677F-4DDD-A0D8-2647FEAF2D5B}" dt="2023-12-07T07:49:34.991" v="151" actId="1076"/>
          <ac:spMkLst>
            <pc:docMk/>
            <pc:sldMk cId="662743722" sldId="355"/>
            <ac:spMk id="2" creationId="{B0E61C24-A921-1C56-5906-B8B1E8EE5CA7}"/>
          </ac:spMkLst>
        </pc:spChg>
        <pc:picChg chg="mod">
          <ac:chgData name="Rahmat Mustafa" userId="aab72cfcf335ba9d" providerId="Windows Live" clId="Web-{ACB0B69B-677F-4DDD-A0D8-2647FEAF2D5B}" dt="2023-12-07T07:49:44.194" v="154" actId="1076"/>
          <ac:picMkLst>
            <pc:docMk/>
            <pc:sldMk cId="662743722" sldId="355"/>
            <ac:picMk id="4" creationId="{A0D979A1-678C-D1D0-3EEF-4923C020B7E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4T09:44:54.092" idx="1">
    <p:pos x="10" y="10"/>
    <p:text>Please update AKS development environment to the latest patch similar to AKS production environment.</p:text>
    <p:extLst>
      <p:ext uri="{C676402C-5697-4E1C-873F-D02D1690AC5C}">
        <p15:threadingInfo xmlns:p15="http://schemas.microsoft.com/office/powerpoint/2012/main" timeZoneBias="-480"/>
      </p:ext>
    </p:extLst>
  </p:cm>
  <p:cm authorId="1" dt="2023-12-04T09:45:54.319" idx="2">
    <p:pos x="106" y="106"/>
    <p:text>Please include ERD database relationship in this TOTK slide.</p:text>
    <p:extLst>
      <p:ext uri="{C676402C-5697-4E1C-873F-D02D1690AC5C}">
        <p15:threadingInfo xmlns:p15="http://schemas.microsoft.com/office/powerpoint/2012/main" timeZoneBias="-480"/>
      </p:ext>
    </p:extLst>
  </p:cm>
  <p:cm authorId="1" dt="2023-12-05T22:11:27.896" idx="3">
    <p:pos x="7247" y="840"/>
    <p:text>Please indicate and provide sceenshot from AKS Development Server and Production Server that coding version/patch are similar. Please request the scrrenshot from Technical Team.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02F0-8858-4A50-A80F-B546DA1114C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26C73-7D82-4B85-9131-510CB5F1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5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26C73-7D82-4B85-9131-510CB5F108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4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26C73-7D82-4B85-9131-510CB5F1088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1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07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4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5221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4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2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7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2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8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26E28-C90A-40F5-8552-7EE156D7BDE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04A3A2E-796D-457E-A788-3A603CFB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MY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8CBED8AB-B027-C1B2-7FC8-D24F0C97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44AC-63A5-9C64-3D76-99F43B27C9F7}"/>
              </a:ext>
            </a:extLst>
          </p:cNvPr>
          <p:cNvSpPr txBox="1"/>
          <p:nvPr/>
        </p:nvSpPr>
        <p:spPr>
          <a:xfrm>
            <a:off x="1448135" y="1437007"/>
            <a:ext cx="10448985" cy="4335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ANUGERAH KHIDMAT SETIA (AKS)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 Transfer of Technology and Knowledge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20 Nov 2023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60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3515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4791C-C977-B976-69DF-7525910C177A}"/>
              </a:ext>
            </a:extLst>
          </p:cNvPr>
          <p:cNvSpPr txBox="1"/>
          <p:nvPr/>
        </p:nvSpPr>
        <p:spPr>
          <a:xfrm>
            <a:off x="2768437" y="1856935"/>
            <a:ext cx="10387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System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F2A70-D554-12AB-8C68-596A733CCE0B}"/>
              </a:ext>
            </a:extLst>
          </p:cNvPr>
          <p:cNvSpPr txBox="1"/>
          <p:nvPr/>
        </p:nvSpPr>
        <p:spPr>
          <a:xfrm>
            <a:off x="1067228" y="4364114"/>
            <a:ext cx="340241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Agenda:</a:t>
            </a:r>
          </a:p>
          <a:p>
            <a:endParaRPr lang="en-US" sz="1600" b="1"/>
          </a:p>
          <a:p>
            <a:r>
              <a:rPr lang="en-US" sz="1600" b="1"/>
              <a:t>Pass </a:t>
            </a:r>
          </a:p>
          <a:p>
            <a:r>
              <a:rPr lang="en-US" sz="1600" b="1"/>
              <a:t>New Item / Pending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F6C5F2-52A8-0A21-8975-31FD98986399}"/>
              </a:ext>
            </a:extLst>
          </p:cNvPr>
          <p:cNvSpPr/>
          <p:nvPr/>
        </p:nvSpPr>
        <p:spPr>
          <a:xfrm rot="2691417">
            <a:off x="3271628" y="4910335"/>
            <a:ext cx="219456" cy="2194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F68629-F518-F835-4191-D46C6EADAA15}"/>
              </a:ext>
            </a:extLst>
          </p:cNvPr>
          <p:cNvSpPr/>
          <p:nvPr/>
        </p:nvSpPr>
        <p:spPr>
          <a:xfrm rot="2691417">
            <a:off x="3271628" y="5190066"/>
            <a:ext cx="219456" cy="2194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2179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E1D4FC-859C-9164-1E33-47F373F46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44085"/>
              </p:ext>
            </p:extLst>
          </p:nvPr>
        </p:nvGraphicFramePr>
        <p:xfrm>
          <a:off x="1579880" y="584462"/>
          <a:ext cx="8635493" cy="524582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99554">
                  <a:extLst>
                    <a:ext uri="{9D8B030D-6E8A-4147-A177-3AD203B41FA5}">
                      <a16:colId xmlns:a16="http://schemas.microsoft.com/office/drawing/2014/main" val="2241503602"/>
                    </a:ext>
                  </a:extLst>
                </a:gridCol>
                <a:gridCol w="4712803">
                  <a:extLst>
                    <a:ext uri="{9D8B030D-6E8A-4147-A177-3AD203B41FA5}">
                      <a16:colId xmlns:a16="http://schemas.microsoft.com/office/drawing/2014/main" val="2512888412"/>
                    </a:ext>
                  </a:extLst>
                </a:gridCol>
                <a:gridCol w="1559250">
                  <a:extLst>
                    <a:ext uri="{9D8B030D-6E8A-4147-A177-3AD203B41FA5}">
                      <a16:colId xmlns:a16="http://schemas.microsoft.com/office/drawing/2014/main" val="2411799920"/>
                    </a:ext>
                  </a:extLst>
                </a:gridCol>
                <a:gridCol w="1863886">
                  <a:extLst>
                    <a:ext uri="{9D8B030D-6E8A-4147-A177-3AD203B41FA5}">
                      <a16:colId xmlns:a16="http://schemas.microsoft.com/office/drawing/2014/main" val="3208166977"/>
                    </a:ext>
                  </a:extLst>
                </a:gridCol>
              </a:tblGrid>
              <a:tr h="234905">
                <a:tc>
                  <a:txBody>
                    <a:bodyPr/>
                    <a:lstStyle/>
                    <a:p>
                      <a:r>
                        <a:rPr lang="en-US" sz="1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/>
                          <a:cs typeface="Arial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If Okay        / Not Okay</a:t>
                      </a:r>
                      <a:endParaRPr lang="en-US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81254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Landing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0294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Check Eligibility Staff or Retiree Status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353"/>
                  </a:ext>
                </a:extLst>
              </a:tr>
              <a:tr h="23490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 Email for 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131421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Retiree Login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2920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Verification Staff Personnel Number</a:t>
                      </a:r>
                      <a:r>
                        <a:rPr lang="en-US" sz="1000" b="0" spc="-3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And</a:t>
                      </a:r>
                      <a:r>
                        <a:rPr lang="en-US" sz="1000" b="0" spc="-2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Create</a:t>
                      </a:r>
                      <a:r>
                        <a:rPr lang="en-US" sz="1000" b="0" spc="-3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spc="-1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Password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761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Retiree &amp; Staff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09974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Attendance Form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16106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Tidak </a:t>
                      </a:r>
                      <a:r>
                        <a:rPr lang="en-US" sz="1000" b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Hadir</a:t>
                      </a: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Display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17375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spc="-1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Recipient’s</a:t>
                      </a:r>
                      <a:r>
                        <a:rPr lang="en-US" sz="1000" b="0" spc="-1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spc="-1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Photo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699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Display</a:t>
                      </a:r>
                      <a:r>
                        <a:rPr lang="en-US" sz="1000" b="0" spc="-3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Image Of Staff 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25353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Attendance</a:t>
                      </a:r>
                      <a:r>
                        <a:rPr lang="en-US" sz="1000" b="0" spc="-9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spc="-1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Proof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398099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Tidak</a:t>
                      </a:r>
                      <a:r>
                        <a:rPr lang="en-US" sz="1000" b="0" spc="-3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Hadir</a:t>
                      </a:r>
                      <a:r>
                        <a:rPr lang="en-US" sz="1000" b="0" spc="-2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spc="-2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Page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21022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Hadir</a:t>
                      </a:r>
                      <a:r>
                        <a:rPr lang="en-US" sz="1000" b="0" spc="-25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sz="1000" b="0" spc="-2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Page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315701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Pdf Slip Bukti </a:t>
                      </a:r>
                      <a:r>
                        <a:rPr lang="en-US" sz="1000" b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Kehadiran</a:t>
                      </a:r>
                      <a:r>
                        <a:rPr lang="en-US" sz="1000" b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Staff &amp; Retiree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481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A5E18A0-1BD4-2797-3070-CC42601B4D7C}"/>
              </a:ext>
            </a:extLst>
          </p:cNvPr>
          <p:cNvSpPr/>
          <p:nvPr/>
        </p:nvSpPr>
        <p:spPr>
          <a:xfrm>
            <a:off x="8939088" y="61679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25C44-A913-A1EE-6D9B-A8A4FEA3C22F}"/>
              </a:ext>
            </a:extLst>
          </p:cNvPr>
          <p:cNvSpPr/>
          <p:nvPr/>
        </p:nvSpPr>
        <p:spPr>
          <a:xfrm>
            <a:off x="9876007" y="612743"/>
            <a:ext cx="173736" cy="17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BF775-045D-44E1-3881-5F562157BE41}"/>
              </a:ext>
            </a:extLst>
          </p:cNvPr>
          <p:cNvSpPr txBox="1"/>
          <p:nvPr/>
        </p:nvSpPr>
        <p:spPr>
          <a:xfrm>
            <a:off x="1499794" y="104555"/>
            <a:ext cx="45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 Checklist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90C2D1-546D-F0CD-C6A8-10AC6E297DC1}"/>
              </a:ext>
            </a:extLst>
          </p:cNvPr>
          <p:cNvSpPr/>
          <p:nvPr/>
        </p:nvSpPr>
        <p:spPr>
          <a:xfrm>
            <a:off x="9182928" y="940847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B93DE1-96B7-AAED-44B4-A6F6248F02F6}"/>
              </a:ext>
            </a:extLst>
          </p:cNvPr>
          <p:cNvSpPr/>
          <p:nvPr/>
        </p:nvSpPr>
        <p:spPr>
          <a:xfrm>
            <a:off x="9182928" y="122515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45E015-D503-B78E-11C8-F4F28817D5F9}"/>
              </a:ext>
            </a:extLst>
          </p:cNvPr>
          <p:cNvSpPr/>
          <p:nvPr/>
        </p:nvSpPr>
        <p:spPr>
          <a:xfrm>
            <a:off x="9182928" y="1536763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FF4941-7B96-03F0-907F-88A06E97E9EF}"/>
              </a:ext>
            </a:extLst>
          </p:cNvPr>
          <p:cNvSpPr/>
          <p:nvPr/>
        </p:nvSpPr>
        <p:spPr>
          <a:xfrm>
            <a:off x="9182928" y="183922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3E46BD-B427-199A-92E4-DF4B63E9851D}"/>
              </a:ext>
            </a:extLst>
          </p:cNvPr>
          <p:cNvSpPr/>
          <p:nvPr/>
        </p:nvSpPr>
        <p:spPr>
          <a:xfrm>
            <a:off x="9182928" y="223284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48831-4E87-254B-50F4-F6C6D8D778FA}"/>
              </a:ext>
            </a:extLst>
          </p:cNvPr>
          <p:cNvSpPr/>
          <p:nvPr/>
        </p:nvSpPr>
        <p:spPr>
          <a:xfrm>
            <a:off x="9182928" y="256582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F720F2-2A46-BD15-F068-6AEBB713CC59}"/>
              </a:ext>
            </a:extLst>
          </p:cNvPr>
          <p:cNvSpPr/>
          <p:nvPr/>
        </p:nvSpPr>
        <p:spPr>
          <a:xfrm>
            <a:off x="9182928" y="289880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48E1DF-866B-9AB1-0265-DE3D3A3A0180}"/>
              </a:ext>
            </a:extLst>
          </p:cNvPr>
          <p:cNvSpPr/>
          <p:nvPr/>
        </p:nvSpPr>
        <p:spPr>
          <a:xfrm>
            <a:off x="9182928" y="327218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4A6900-E515-B82A-D56F-07004A354D89}"/>
              </a:ext>
            </a:extLst>
          </p:cNvPr>
          <p:cNvSpPr/>
          <p:nvPr/>
        </p:nvSpPr>
        <p:spPr>
          <a:xfrm>
            <a:off x="9182928" y="3611720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8C534E-649E-70B1-E78C-43B3E35676E3}"/>
              </a:ext>
            </a:extLst>
          </p:cNvPr>
          <p:cNvSpPr/>
          <p:nvPr/>
        </p:nvSpPr>
        <p:spPr>
          <a:xfrm>
            <a:off x="9182928" y="403156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F98A35-7EF0-8F12-FD1B-F13F2728B70A}"/>
              </a:ext>
            </a:extLst>
          </p:cNvPr>
          <p:cNvSpPr/>
          <p:nvPr/>
        </p:nvSpPr>
        <p:spPr>
          <a:xfrm>
            <a:off x="9182928" y="436454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C46723-F77E-888A-11C8-337543645948}"/>
              </a:ext>
            </a:extLst>
          </p:cNvPr>
          <p:cNvSpPr/>
          <p:nvPr/>
        </p:nvSpPr>
        <p:spPr>
          <a:xfrm>
            <a:off x="9182928" y="476443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70B64B-EAE8-5C37-87DF-F0CC60B535F1}"/>
              </a:ext>
            </a:extLst>
          </p:cNvPr>
          <p:cNvSpPr/>
          <p:nvPr/>
        </p:nvSpPr>
        <p:spPr>
          <a:xfrm>
            <a:off x="9182928" y="5210492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A2A505-2647-CDCE-62A3-36CE32457D33}"/>
              </a:ext>
            </a:extLst>
          </p:cNvPr>
          <p:cNvSpPr/>
          <p:nvPr/>
        </p:nvSpPr>
        <p:spPr>
          <a:xfrm>
            <a:off x="9182928" y="560913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E1D4FC-859C-9164-1E33-47F373F46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088109"/>
              </p:ext>
            </p:extLst>
          </p:nvPr>
        </p:nvGraphicFramePr>
        <p:xfrm>
          <a:off x="1579880" y="584462"/>
          <a:ext cx="8635493" cy="520347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99554">
                  <a:extLst>
                    <a:ext uri="{9D8B030D-6E8A-4147-A177-3AD203B41FA5}">
                      <a16:colId xmlns:a16="http://schemas.microsoft.com/office/drawing/2014/main" val="2241503602"/>
                    </a:ext>
                  </a:extLst>
                </a:gridCol>
                <a:gridCol w="4712803">
                  <a:extLst>
                    <a:ext uri="{9D8B030D-6E8A-4147-A177-3AD203B41FA5}">
                      <a16:colId xmlns:a16="http://schemas.microsoft.com/office/drawing/2014/main" val="2512888412"/>
                    </a:ext>
                  </a:extLst>
                </a:gridCol>
                <a:gridCol w="1559250">
                  <a:extLst>
                    <a:ext uri="{9D8B030D-6E8A-4147-A177-3AD203B41FA5}">
                      <a16:colId xmlns:a16="http://schemas.microsoft.com/office/drawing/2014/main" val="2411799920"/>
                    </a:ext>
                  </a:extLst>
                </a:gridCol>
                <a:gridCol w="1863886">
                  <a:extLst>
                    <a:ext uri="{9D8B030D-6E8A-4147-A177-3AD203B41FA5}">
                      <a16:colId xmlns:a16="http://schemas.microsoft.com/office/drawing/2014/main" val="3208166977"/>
                    </a:ext>
                  </a:extLst>
                </a:gridCol>
              </a:tblGrid>
              <a:tr h="234905">
                <a:tc>
                  <a:txBody>
                    <a:bodyPr/>
                    <a:lstStyle/>
                    <a:p>
                      <a:r>
                        <a:rPr lang="en-US" sz="1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/>
                          <a:cs typeface="Arial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If Okay        / Not Okay</a:t>
                      </a:r>
                      <a:endParaRPr lang="en-US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81254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User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AJK,Staff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0294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HR Main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353"/>
                  </a:ext>
                </a:extLst>
              </a:tr>
              <a:tr h="23490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Upload Latest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Admin &amp; </a:t>
                      </a:r>
                      <a:r>
                        <a:rPr lang="en-US" sz="1000" b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131421"/>
                  </a:ext>
                </a:extLst>
              </a:tr>
              <a:tr h="33936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Staff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2920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Department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761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Staff Award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09974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Recipient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16106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Leaves Special Case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17375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Legals Special Case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699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Discipline Special Case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25353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Masterlist</a:t>
                      </a: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398099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21022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Screening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315701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Upload Excels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481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A5E18A0-1BD4-2797-3070-CC42601B4D7C}"/>
              </a:ext>
            </a:extLst>
          </p:cNvPr>
          <p:cNvSpPr/>
          <p:nvPr/>
        </p:nvSpPr>
        <p:spPr>
          <a:xfrm>
            <a:off x="8939088" y="61679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25C44-A913-A1EE-6D9B-A8A4FEA3C22F}"/>
              </a:ext>
            </a:extLst>
          </p:cNvPr>
          <p:cNvSpPr/>
          <p:nvPr/>
        </p:nvSpPr>
        <p:spPr>
          <a:xfrm>
            <a:off x="9876007" y="612743"/>
            <a:ext cx="173736" cy="17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BF775-045D-44E1-3881-5F562157BE41}"/>
              </a:ext>
            </a:extLst>
          </p:cNvPr>
          <p:cNvSpPr txBox="1"/>
          <p:nvPr/>
        </p:nvSpPr>
        <p:spPr>
          <a:xfrm>
            <a:off x="1499794" y="104555"/>
            <a:ext cx="45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 Checklist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2DA364-ED94-C9D1-6B22-BD64A05AE6D3}"/>
              </a:ext>
            </a:extLst>
          </p:cNvPr>
          <p:cNvSpPr/>
          <p:nvPr/>
        </p:nvSpPr>
        <p:spPr>
          <a:xfrm>
            <a:off x="9112824" y="901105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57A94F-0ABE-D4F8-A0C2-5455384E9053}"/>
              </a:ext>
            </a:extLst>
          </p:cNvPr>
          <p:cNvSpPr/>
          <p:nvPr/>
        </p:nvSpPr>
        <p:spPr>
          <a:xfrm>
            <a:off x="9112824" y="124187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654E66-31A9-7D8F-2983-2D882D6D60EF}"/>
              </a:ext>
            </a:extLst>
          </p:cNvPr>
          <p:cNvSpPr/>
          <p:nvPr/>
        </p:nvSpPr>
        <p:spPr>
          <a:xfrm>
            <a:off x="9122796" y="1526187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14221-DE6F-A5BB-AAA6-42C89803D301}"/>
              </a:ext>
            </a:extLst>
          </p:cNvPr>
          <p:cNvSpPr/>
          <p:nvPr/>
        </p:nvSpPr>
        <p:spPr>
          <a:xfrm>
            <a:off x="9132768" y="181049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93342F-7645-AFFD-BB5F-21D0ADC186B4}"/>
              </a:ext>
            </a:extLst>
          </p:cNvPr>
          <p:cNvSpPr/>
          <p:nvPr/>
        </p:nvSpPr>
        <p:spPr>
          <a:xfrm>
            <a:off x="9134424" y="215126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6311B1-9AB9-03A8-4289-9C06EA135852}"/>
              </a:ext>
            </a:extLst>
          </p:cNvPr>
          <p:cNvSpPr/>
          <p:nvPr/>
        </p:nvSpPr>
        <p:spPr>
          <a:xfrm>
            <a:off x="9136080" y="2492040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26A022-B8B4-5CDF-5C9C-3AC9069E95B2}"/>
              </a:ext>
            </a:extLst>
          </p:cNvPr>
          <p:cNvSpPr/>
          <p:nvPr/>
        </p:nvSpPr>
        <p:spPr>
          <a:xfrm>
            <a:off x="9133596" y="2886472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64067D-99A4-6777-72AF-893144663353}"/>
              </a:ext>
            </a:extLst>
          </p:cNvPr>
          <p:cNvSpPr/>
          <p:nvPr/>
        </p:nvSpPr>
        <p:spPr>
          <a:xfrm>
            <a:off x="9132768" y="3235589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14B93E-1E57-5A09-F36E-723D52992AC1}"/>
              </a:ext>
            </a:extLst>
          </p:cNvPr>
          <p:cNvSpPr/>
          <p:nvPr/>
        </p:nvSpPr>
        <p:spPr>
          <a:xfrm>
            <a:off x="9131940" y="358470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3DE05C-5E03-D6F2-2E2E-79EBF5588892}"/>
              </a:ext>
            </a:extLst>
          </p:cNvPr>
          <p:cNvSpPr/>
          <p:nvPr/>
        </p:nvSpPr>
        <p:spPr>
          <a:xfrm>
            <a:off x="9131940" y="401064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20A52F-B77B-D41C-2B12-B7F370E930E9}"/>
              </a:ext>
            </a:extLst>
          </p:cNvPr>
          <p:cNvSpPr/>
          <p:nvPr/>
        </p:nvSpPr>
        <p:spPr>
          <a:xfrm>
            <a:off x="9131940" y="4373670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B83F89-53BC-7386-878E-B6FBC3F6CE20}"/>
              </a:ext>
            </a:extLst>
          </p:cNvPr>
          <p:cNvSpPr/>
          <p:nvPr/>
        </p:nvSpPr>
        <p:spPr>
          <a:xfrm>
            <a:off x="9131940" y="473669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83A456-CD9B-712E-28B3-6A93959FC68D}"/>
              </a:ext>
            </a:extLst>
          </p:cNvPr>
          <p:cNvSpPr/>
          <p:nvPr/>
        </p:nvSpPr>
        <p:spPr>
          <a:xfrm>
            <a:off x="9131940" y="509971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DD5AD08-67EE-6144-7294-A74C3C30C80D}"/>
              </a:ext>
            </a:extLst>
          </p:cNvPr>
          <p:cNvSpPr/>
          <p:nvPr/>
        </p:nvSpPr>
        <p:spPr>
          <a:xfrm>
            <a:off x="9131940" y="552925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7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E1D4FC-859C-9164-1E33-47F373F46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93859"/>
              </p:ext>
            </p:extLst>
          </p:nvPr>
        </p:nvGraphicFramePr>
        <p:xfrm>
          <a:off x="1579880" y="584462"/>
          <a:ext cx="8635493" cy="411518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99554">
                  <a:extLst>
                    <a:ext uri="{9D8B030D-6E8A-4147-A177-3AD203B41FA5}">
                      <a16:colId xmlns:a16="http://schemas.microsoft.com/office/drawing/2014/main" val="2241503602"/>
                    </a:ext>
                  </a:extLst>
                </a:gridCol>
                <a:gridCol w="4712803">
                  <a:extLst>
                    <a:ext uri="{9D8B030D-6E8A-4147-A177-3AD203B41FA5}">
                      <a16:colId xmlns:a16="http://schemas.microsoft.com/office/drawing/2014/main" val="2512888412"/>
                    </a:ext>
                  </a:extLst>
                </a:gridCol>
                <a:gridCol w="1559250">
                  <a:extLst>
                    <a:ext uri="{9D8B030D-6E8A-4147-A177-3AD203B41FA5}">
                      <a16:colId xmlns:a16="http://schemas.microsoft.com/office/drawing/2014/main" val="2411799920"/>
                    </a:ext>
                  </a:extLst>
                </a:gridCol>
                <a:gridCol w="1863886">
                  <a:extLst>
                    <a:ext uri="{9D8B030D-6E8A-4147-A177-3AD203B41FA5}">
                      <a16:colId xmlns:a16="http://schemas.microsoft.com/office/drawing/2014/main" val="3208166977"/>
                    </a:ext>
                  </a:extLst>
                </a:gridCol>
              </a:tblGrid>
              <a:tr h="234905">
                <a:tc>
                  <a:txBody>
                    <a:bodyPr/>
                    <a:lstStyle/>
                    <a:p>
                      <a:r>
                        <a:rPr lang="en-US" sz="1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/>
                          <a:cs typeface="Arial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If Okay        / Not Okay</a:t>
                      </a:r>
                      <a:endParaRPr lang="en-US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81254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Screening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0294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Session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353"/>
                  </a:ext>
                </a:extLst>
              </a:tr>
              <a:tr h="23490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Of Finalized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131421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Tentative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29200"/>
                  </a:ext>
                </a:extLst>
              </a:tr>
              <a:tr h="3366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Attendance Confirmation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761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Pre-event Statistic (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Statistic Of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Recipients&amp;statistic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Of Attendance Reply Feedback)</a:t>
                      </a:r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09974"/>
                  </a:ext>
                </a:extLst>
              </a:tr>
              <a:tr h="31268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Attendance Confirmation During Event</a:t>
                      </a:r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16106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Attendance Statistic for All Eligible During Event</a:t>
                      </a:r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17375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Unclaimed Gifts Statistic During Event</a:t>
                      </a:r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69976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Finalized Recipients’ Attendance</a:t>
                      </a:r>
                      <a:endParaRPr lang="en-US" sz="10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25353"/>
                  </a:ext>
                </a:extLst>
              </a:tr>
              <a:tr h="3817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Admin &amp; </a:t>
                      </a:r>
                      <a:r>
                        <a:rPr lang="en-US" sz="1000" err="1"/>
                        <a:t>Hr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39809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A5E18A0-1BD4-2797-3070-CC42601B4D7C}"/>
              </a:ext>
            </a:extLst>
          </p:cNvPr>
          <p:cNvSpPr/>
          <p:nvPr/>
        </p:nvSpPr>
        <p:spPr>
          <a:xfrm>
            <a:off x="8939088" y="61679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25C44-A913-A1EE-6D9B-A8A4FEA3C22F}"/>
              </a:ext>
            </a:extLst>
          </p:cNvPr>
          <p:cNvSpPr/>
          <p:nvPr/>
        </p:nvSpPr>
        <p:spPr>
          <a:xfrm>
            <a:off x="9876007" y="612743"/>
            <a:ext cx="173736" cy="17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BF775-045D-44E1-3881-5F562157BE41}"/>
              </a:ext>
            </a:extLst>
          </p:cNvPr>
          <p:cNvSpPr txBox="1"/>
          <p:nvPr/>
        </p:nvSpPr>
        <p:spPr>
          <a:xfrm>
            <a:off x="1499794" y="104555"/>
            <a:ext cx="45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 Checklist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18BFA0-6FA3-2B56-6F8F-A9E6E394FD60}"/>
              </a:ext>
            </a:extLst>
          </p:cNvPr>
          <p:cNvSpPr/>
          <p:nvPr/>
        </p:nvSpPr>
        <p:spPr>
          <a:xfrm>
            <a:off x="9094329" y="91802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D6A934-B4C6-3FB4-986F-3FC7B3B6C076}"/>
              </a:ext>
            </a:extLst>
          </p:cNvPr>
          <p:cNvSpPr/>
          <p:nvPr/>
        </p:nvSpPr>
        <p:spPr>
          <a:xfrm>
            <a:off x="9094329" y="125252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3670D4-53EE-D28F-91FE-3480B9B9EBB4}"/>
              </a:ext>
            </a:extLst>
          </p:cNvPr>
          <p:cNvSpPr/>
          <p:nvPr/>
        </p:nvSpPr>
        <p:spPr>
          <a:xfrm>
            <a:off x="9094329" y="1536837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5B64C4-CDD5-34DF-0B75-92576AEA259C}"/>
              </a:ext>
            </a:extLst>
          </p:cNvPr>
          <p:cNvSpPr/>
          <p:nvPr/>
        </p:nvSpPr>
        <p:spPr>
          <a:xfrm>
            <a:off x="9094329" y="1821148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D4CBE0-37EB-C212-5467-0DAE6ED778E7}"/>
              </a:ext>
            </a:extLst>
          </p:cNvPr>
          <p:cNvSpPr/>
          <p:nvPr/>
        </p:nvSpPr>
        <p:spPr>
          <a:xfrm>
            <a:off x="9094329" y="2183536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73C8F-580B-634B-1803-172DF9B94DB8}"/>
              </a:ext>
            </a:extLst>
          </p:cNvPr>
          <p:cNvSpPr/>
          <p:nvPr/>
        </p:nvSpPr>
        <p:spPr>
          <a:xfrm>
            <a:off x="9104301" y="2555185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8BB0EF-F513-2C72-442A-B05087E274AD}"/>
              </a:ext>
            </a:extLst>
          </p:cNvPr>
          <p:cNvSpPr/>
          <p:nvPr/>
        </p:nvSpPr>
        <p:spPr>
          <a:xfrm>
            <a:off x="9114273" y="2926834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F82150-6D83-294D-7C9D-5CC1146B1C78}"/>
              </a:ext>
            </a:extLst>
          </p:cNvPr>
          <p:cNvSpPr/>
          <p:nvPr/>
        </p:nvSpPr>
        <p:spPr>
          <a:xfrm>
            <a:off x="9124245" y="3298483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0EE6D9-7EF9-CD91-250E-06A0E55BD627}"/>
              </a:ext>
            </a:extLst>
          </p:cNvPr>
          <p:cNvSpPr/>
          <p:nvPr/>
        </p:nvSpPr>
        <p:spPr>
          <a:xfrm>
            <a:off x="9134217" y="3670132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6A2DE2-0181-AEC8-E89A-C12F1EBD9F41}"/>
              </a:ext>
            </a:extLst>
          </p:cNvPr>
          <p:cNvSpPr/>
          <p:nvPr/>
        </p:nvSpPr>
        <p:spPr>
          <a:xfrm>
            <a:off x="9144189" y="4041781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3890CD-67C0-0552-B4F8-44DDD6A3EB8E}"/>
              </a:ext>
            </a:extLst>
          </p:cNvPr>
          <p:cNvSpPr/>
          <p:nvPr/>
        </p:nvSpPr>
        <p:spPr>
          <a:xfrm>
            <a:off x="9154161" y="4413430"/>
            <a:ext cx="173736" cy="1737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6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12" y="1137530"/>
            <a:ext cx="9144000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Landing Page</a:t>
            </a:r>
            <a:br>
              <a:rPr lang="en-US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3172" y="4548765"/>
            <a:ext cx="6243784" cy="59560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23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b="1" err="1">
                <a:solidFill>
                  <a:schemeClr val="tx1"/>
                </a:solidFill>
              </a:rPr>
              <a:t>TnbAksMs</a:t>
            </a:r>
            <a:r>
              <a:rPr lang="en-US" b="1">
                <a:solidFill>
                  <a:schemeClr val="tx1"/>
                </a:solidFill>
              </a:rPr>
              <a:t>/Client/Pages/</a:t>
            </a:r>
            <a:r>
              <a:rPr lang="en-US" b="1" err="1">
                <a:solidFill>
                  <a:schemeClr val="tx1"/>
                </a:solidFill>
              </a:rPr>
              <a:t>Index.</a:t>
            </a:r>
            <a:r>
              <a:rPr lang="en-US" b="1">
                <a:solidFill>
                  <a:schemeClr val="tx1"/>
                </a:solidFill>
              </a:rPr>
              <a:t>razor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36612" y="922271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3F385-ED67-30E5-ED27-FDAB6D39A36F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B83C09-B6A4-A22D-EE21-6CF836C6A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" b="15595"/>
          <a:stretch/>
        </p:blipFill>
        <p:spPr>
          <a:xfrm>
            <a:off x="5599743" y="1096777"/>
            <a:ext cx="5687093" cy="3491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52794F-D965-C594-5A41-01EF4DE5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0" y="1714266"/>
            <a:ext cx="4408004" cy="22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BECD1E-4146-E7D5-11CE-E7F6E427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93" y="291881"/>
            <a:ext cx="11619243" cy="595601"/>
          </a:xfrm>
        </p:spPr>
        <p:txBody>
          <a:bodyPr>
            <a:normAutofit fontScale="90000"/>
          </a:bodyPr>
          <a:lstStyle/>
          <a:p>
            <a:pPr marL="0" indent="0">
              <a:buFont typeface="+mj-lt"/>
              <a:buNone/>
            </a:pPr>
            <a:r>
              <a:rPr lang="en-US" sz="3800" b="1">
                <a:latin typeface="Arial" panose="020B0604020202020204" pitchFamily="34" charset="0"/>
                <a:cs typeface="Arial" panose="020B0604020202020204" pitchFamily="34" charset="0"/>
              </a:rPr>
              <a:t>Check Eligibility Staff or Retiree Status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251" y="4543648"/>
            <a:ext cx="6243784" cy="59560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en-US" sz="23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2100" b="1" err="1">
                <a:solidFill>
                  <a:schemeClr val="tx1"/>
                </a:solidFill>
              </a:rPr>
              <a:t>TnbAksMs</a:t>
            </a:r>
            <a:r>
              <a:rPr lang="en-US" sz="2100" b="1">
                <a:solidFill>
                  <a:schemeClr val="tx1"/>
                </a:solidFill>
              </a:rPr>
              <a:t>/Client/Pages/</a:t>
            </a:r>
            <a:r>
              <a:rPr lang="en-US" sz="2100" b="1" err="1">
                <a:solidFill>
                  <a:schemeClr val="tx1"/>
                </a:solidFill>
              </a:rPr>
              <a:t>CheckStatus.razor</a:t>
            </a: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70296" y="937660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AFAC2-5B3C-6B71-3B22-2D329C05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7" y="1106937"/>
            <a:ext cx="5797180" cy="40365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6224D83-8234-AC09-46B3-ACA815F8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41" y="1326392"/>
            <a:ext cx="4957482" cy="265687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8FED386-BFB2-8A4C-ABAC-9268BF4C2164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4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652" y="1565789"/>
            <a:ext cx="10132696" cy="1310380"/>
          </a:xfrm>
        </p:spPr>
        <p:txBody>
          <a:bodyPr>
            <a:noAutofit/>
          </a:bodyPr>
          <a:lstStyle/>
          <a:p>
            <a:r>
              <a:rPr lang="en-US" sz="8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 &amp; Retiree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41D48-4774-0B2B-3D3E-F05F5CBEA7A6}"/>
              </a:ext>
            </a:extLst>
          </p:cNvPr>
          <p:cNvSpPr txBox="1"/>
          <p:nvPr/>
        </p:nvSpPr>
        <p:spPr>
          <a:xfrm>
            <a:off x="1014221" y="2971800"/>
            <a:ext cx="10915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/>
              <a:t>CODING PAGE AKS AND FILE LOCATION</a:t>
            </a:r>
          </a:p>
        </p:txBody>
      </p:sp>
    </p:spTree>
    <p:extLst>
      <p:ext uri="{BB962C8B-B14F-4D97-AF65-F5344CB8AC3E}">
        <p14:creationId xmlns:p14="http://schemas.microsoft.com/office/powerpoint/2010/main" val="302340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2191022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Link Email For Staff &amp; Retiree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61875D-413E-A16B-BA93-BC945DE2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7219"/>
            <a:ext cx="5667381" cy="408367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198FB68-28A2-1BB9-847F-FD68397B7B5C}"/>
              </a:ext>
            </a:extLst>
          </p:cNvPr>
          <p:cNvSpPr txBox="1">
            <a:spLocks/>
          </p:cNvSpPr>
          <p:nvPr/>
        </p:nvSpPr>
        <p:spPr>
          <a:xfrm>
            <a:off x="1702570" y="4564858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>
                <a:latin typeface="Times New Roman"/>
                <a:cs typeface="Times New Roman"/>
              </a:rPr>
              <a:t>File Location</a:t>
            </a:r>
          </a:p>
          <a:p>
            <a:r>
              <a:rPr lang="en-US" sz="2100" b="1"/>
              <a:t>TnbAksMs/Server/EmailTemplates/InviteUser.html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C98FC7-DC3A-CDC1-EB8B-1CD085123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77180"/>
            <a:ext cx="5490028" cy="293054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203B2F-AA8E-7107-4915-ED3DAA436E13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7" y="334744"/>
            <a:ext cx="9144000" cy="59560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Retiree Login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399" y="4455077"/>
            <a:ext cx="6243784" cy="595601"/>
          </a:xfrm>
        </p:spPr>
        <p:txBody>
          <a:bodyPr>
            <a:noAutofit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TnbAksMs/Server/Areas/Identity/Pages/Account/Login.cshtml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36612" y="10231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Page- Retiree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AACAC-CC5F-E922-2EC0-66786778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8" y="1392445"/>
            <a:ext cx="5357003" cy="3360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2DAD7D4-8668-DE0C-4E91-E0F40003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363120"/>
            <a:ext cx="5353050" cy="26839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9FFC9D-0CB1-8DB2-AC10-F458952639EA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1639028"/>
            <a:ext cx="12412094" cy="595601"/>
          </a:xfrm>
        </p:spPr>
        <p:txBody>
          <a:bodyPr>
            <a:noAutofit/>
          </a:bodyPr>
          <a:lstStyle/>
          <a:p>
            <a:r>
              <a:rPr lang="en-US" sz="3000" b="1">
                <a:effectLst/>
                <a:latin typeface="Arial"/>
                <a:ea typeface="Arial" panose="020B0604020202020204" pitchFamily="34" charset="0"/>
                <a:cs typeface="Arial"/>
              </a:rPr>
              <a:t>Verification Staff Personnel Number</a:t>
            </a:r>
            <a:r>
              <a:rPr lang="en-US" sz="3000" b="1" spc="-3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000" b="1">
                <a:effectLst/>
                <a:latin typeface="Arial"/>
                <a:ea typeface="Arial" panose="020B0604020202020204" pitchFamily="34" charset="0"/>
                <a:cs typeface="Arial"/>
              </a:rPr>
              <a:t>and</a:t>
            </a:r>
            <a:r>
              <a:rPr lang="en-US" sz="30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000" b="1">
                <a:effectLst/>
                <a:latin typeface="Arial"/>
                <a:ea typeface="Arial" panose="020B0604020202020204" pitchFamily="34" charset="0"/>
                <a:cs typeface="Arial"/>
              </a:rPr>
              <a:t>Create</a:t>
            </a:r>
            <a:r>
              <a:rPr lang="en-US" sz="30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000" b="1" spc="-10">
                <a:effectLst/>
                <a:latin typeface="Arial"/>
                <a:ea typeface="Arial" panose="020B0604020202020204" pitchFamily="34" charset="0"/>
                <a:cs typeface="Arial"/>
              </a:rPr>
              <a:t>Password</a:t>
            </a:r>
            <a:br>
              <a:rPr lang="en-US" sz="25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500" b="1" i="0">
                <a:effectLst/>
                <a:latin typeface="system-ui"/>
              </a:rPr>
            </a:br>
            <a:br>
              <a:rPr lang="en-US" sz="2500" b="1">
                <a:latin typeface="Arial"/>
                <a:cs typeface="Arial"/>
              </a:rPr>
            </a:br>
            <a:endParaRPr lang="en-US" sz="25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931" y="4449678"/>
            <a:ext cx="6243784" cy="5956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Location 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/Server/Areas/Identity/Pages/Account/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ResetPassword.cshtml</a:t>
            </a:r>
            <a:endParaRPr lang="en-US" sz="1600" b="1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6D88D-78E0-069E-C534-BCF31DF0F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97" y="1077218"/>
            <a:ext cx="5191499" cy="3407625"/>
          </a:xfrm>
          <a:prstGeom prst="rect">
            <a:avLst/>
          </a:prstGeom>
          <a:noFill/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659BE9F-E0EF-E995-61D7-11A0C8D8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76896"/>
            <a:ext cx="5486853" cy="27828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A11B37-CF04-12E0-79A6-21D650B9BFA4}"/>
              </a:ext>
            </a:extLst>
          </p:cNvPr>
          <p:cNvSpPr/>
          <p:nvPr/>
        </p:nvSpPr>
        <p:spPr>
          <a:xfrm>
            <a:off x="11411804" y="625024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5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pic>
        <p:nvPicPr>
          <p:cNvPr id="11" name="Picture 10" descr="A page in a planner">
            <a:extLst>
              <a:ext uri="{FF2B5EF4-FFF2-40B4-BE49-F238E27FC236}">
                <a16:creationId xmlns:a16="http://schemas.microsoft.com/office/drawing/2014/main" id="{A4DFFB9C-0D22-BBAD-8DC6-65295C8E2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5" r="37138" b="-1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3174E-CF8C-09A9-CB24-EA1B0FF9F6B6}"/>
              </a:ext>
            </a:extLst>
          </p:cNvPr>
          <p:cNvSpPr txBox="1"/>
          <p:nvPr/>
        </p:nvSpPr>
        <p:spPr>
          <a:xfrm>
            <a:off x="541866" y="2032000"/>
            <a:ext cx="7145867" cy="387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1">
                <a:solidFill>
                  <a:srgbClr val="FEFFFF"/>
                </a:solidFill>
              </a:rPr>
              <a:t>Agenda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rgbClr val="FEFFFF"/>
                </a:solidFill>
              </a:rPr>
              <a:t>Background &amp; Project Description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rgbClr val="FEFFFF"/>
                </a:solidFill>
              </a:rPr>
              <a:t>Project Scope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rgbClr val="FEFFFF"/>
                </a:solidFill>
              </a:rPr>
              <a:t>System Overview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rgbClr val="FEFFFF"/>
                </a:solidFill>
              </a:rPr>
              <a:t>System Information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endParaRPr lang="en-US">
              <a:solidFill>
                <a:srgbClr val="FE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FE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FE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FE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FE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2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01" y="2176279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Retiree</a:t>
            </a:r>
            <a:r>
              <a:rPr lang="en-US" sz="4400" b="1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&amp; Staff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444" y="4471360"/>
            <a:ext cx="6243784" cy="59560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 </a:t>
            </a:r>
            <a:endParaRPr lang="en-US"/>
          </a:p>
          <a:p>
            <a:pPr algn="l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TnbAksMs/Client/Pages/Sr/Home.razor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DCD0C6-F748-C2FF-1851-C61A9715B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15" y="1090921"/>
            <a:ext cx="5644050" cy="3638823"/>
          </a:xfrm>
          <a:prstGeom prst="rect">
            <a:avLst/>
          </a:prstGeom>
          <a:noFill/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668DDAA-9F05-3177-319F-EE7E6F19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9686"/>
            <a:ext cx="5283199" cy="28280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37D439-C2C5-6F53-B230-91219C269128}"/>
              </a:ext>
            </a:extLst>
          </p:cNvPr>
          <p:cNvSpPr/>
          <p:nvPr/>
        </p:nvSpPr>
        <p:spPr>
          <a:xfrm>
            <a:off x="11423996" y="6106991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91" y="2165461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Attendance form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549" y="4537618"/>
            <a:ext cx="6243784" cy="59560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 </a:t>
            </a:r>
            <a:endParaRPr lang="en-US"/>
          </a:p>
          <a:p>
            <a:pPr algn="l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TnbAksMs/Client/Pages/Sr/Form.razor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5B96-6CFF-8E5A-C917-C89D9F4B8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"/>
          <a:stretch/>
        </p:blipFill>
        <p:spPr bwMode="auto">
          <a:xfrm>
            <a:off x="6091924" y="1077828"/>
            <a:ext cx="5200571" cy="3302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F04B6E-8353-C8EB-E1A7-F861E4F3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" y="1084703"/>
            <a:ext cx="5428342" cy="28470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F7A667-4D0C-EE0B-DEE4-2D15F55A9732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76" y="2157884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Tidak </a:t>
            </a:r>
            <a:r>
              <a:rPr lang="en-US" sz="4400" b="1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Hadir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Display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021" y="4436014"/>
            <a:ext cx="6243784" cy="59560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TnbAksMs/Client/Pages/Sr/Feedback.razor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09E97-092B-F4DF-F0A2-BCDF79C7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26" y="1082448"/>
            <a:ext cx="5418285" cy="2645954"/>
          </a:xfrm>
          <a:prstGeom prst="rect">
            <a:avLst/>
          </a:prstGeom>
          <a:noFill/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43484CE-0CCE-FE8D-8318-2ED60AFD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3154"/>
            <a:ext cx="5491842" cy="28955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3F1577-167C-2E05-4D0B-9ACCE8AE71F4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6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850" y="2890069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Recipient’s</a:t>
            </a:r>
            <a:r>
              <a:rPr lang="en-US" sz="4400" b="1" spc="-1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Photo</a:t>
            </a:r>
            <a:br>
              <a:rPr lang="en-US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6D7223-12CD-1CCC-85AA-1D18AF36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16" y="1077219"/>
            <a:ext cx="5417235" cy="3315530"/>
          </a:xfrm>
          <a:prstGeom prst="rect">
            <a:avLst/>
          </a:prstGeom>
          <a:noFill/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58BCA15-7C4D-1601-2D48-75FD4545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0629"/>
            <a:ext cx="5491842" cy="287338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3519FCA-5385-F411-100B-34929DF3A50A}"/>
              </a:ext>
            </a:extLst>
          </p:cNvPr>
          <p:cNvSpPr txBox="1">
            <a:spLocks/>
          </p:cNvSpPr>
          <p:nvPr/>
        </p:nvSpPr>
        <p:spPr>
          <a:xfrm>
            <a:off x="1709021" y="4436014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/Client/Pages/Sr/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Feedback.razor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C79B81-58FE-2727-F133-1CAA1C1FBA6C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73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53" y="2951328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Display</a:t>
            </a:r>
            <a:r>
              <a:rPr lang="en-US" sz="4400" b="1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Image Of Staff</a:t>
            </a:r>
            <a:br>
              <a:rPr lang="en-US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445" y="4516680"/>
            <a:ext cx="6243784" cy="59560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/Client/Pages/Sr/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Photo.razor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3ACBA5-1A8B-4702-730F-686E5B97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09" y="1080670"/>
            <a:ext cx="5671314" cy="3858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399F6D-C9BD-16AA-2307-D9280E09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1285"/>
            <a:ext cx="5491842" cy="29083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80B83CF-8D42-428C-CF9B-E57A50FFB310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17" y="4064653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Tidak</a:t>
            </a:r>
            <a:r>
              <a:rPr lang="en-US" sz="4400" b="1" spc="-3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Hadir</a:t>
            </a:r>
            <a:r>
              <a:rPr lang="en-US" sz="4400" b="1" spc="-2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Page</a:t>
            </a:r>
            <a:b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975" y="4430535"/>
            <a:ext cx="6243784" cy="5956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/Client/Pages/Sr/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AttendProve.razor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481D0-DB42-B1C1-F969-7B8713AF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556" y="1083201"/>
            <a:ext cx="5664127" cy="3404543"/>
          </a:xfrm>
          <a:prstGeom prst="rect">
            <a:avLst/>
          </a:prstGeom>
          <a:noFill/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3CDFF9-7C55-5105-C989-A41999F1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3816"/>
            <a:ext cx="5491842" cy="28942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7467B2-0C13-B1B1-91A2-2FF498BE65F8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0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93077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Hadir</a:t>
            </a:r>
            <a:r>
              <a:rPr lang="en-US" sz="4400" b="1" spc="-2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Page</a:t>
            </a:r>
            <a:endParaRPr lang="en-US" sz="4400" b="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68AC1-74A0-961F-4DE0-96522FDF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298" y="1077218"/>
            <a:ext cx="5686117" cy="3312603"/>
          </a:xfrm>
          <a:prstGeom prst="rect">
            <a:avLst/>
          </a:prstGeom>
          <a:noFill/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09EA11A-AA32-D98D-09CF-80E20ACC2BF1}"/>
              </a:ext>
            </a:extLst>
          </p:cNvPr>
          <p:cNvSpPr txBox="1">
            <a:spLocks/>
          </p:cNvSpPr>
          <p:nvPr/>
        </p:nvSpPr>
        <p:spPr>
          <a:xfrm>
            <a:off x="1734975" y="4430535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/Client/Pages/Sr/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AttendProve.razor</a:t>
            </a: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97BE62-16DC-BC87-763C-DD00066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80061"/>
            <a:ext cx="5491842" cy="29017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121836-4BAF-90E3-2326-3F2BA782B7A6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1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747" y="147886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Pdf Slip Bukti </a:t>
            </a:r>
            <a:r>
              <a:rPr lang="en-US" sz="4400" b="1" err="1">
                <a:effectLst/>
                <a:latin typeface="Arial"/>
                <a:ea typeface="Arial" panose="020B0604020202020204" pitchFamily="34" charset="0"/>
                <a:cs typeface="Arial"/>
              </a:rPr>
              <a:t>Kehadiran</a:t>
            </a:r>
            <a:r>
              <a:rPr lang="en-US" sz="4400" b="1">
                <a:latin typeface="Arial"/>
                <a:ea typeface="Arial" panose="020B0604020202020204" pitchFamily="34" charset="0"/>
                <a:cs typeface="Arial"/>
              </a:rPr>
              <a:t> </a:t>
            </a:r>
            <a:endParaRPr lang="en-US" sz="4400" b="1"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515" y="4448430"/>
            <a:ext cx="6243784" cy="59560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TnbAksMs/Client/wwwroot/Templates/slipbuktikehadiran.html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74465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4E668E9-7503-E201-E3A6-1D312018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81" y="1077219"/>
            <a:ext cx="4011096" cy="3672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9590A0-98DF-9120-5520-33F533772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75791"/>
            <a:ext cx="5491842" cy="28830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85F0959-28E0-84EC-8B66-C6655940038C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0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998" y="1661420"/>
            <a:ext cx="7618096" cy="1310380"/>
          </a:xfrm>
        </p:spPr>
        <p:txBody>
          <a:bodyPr>
            <a:noAutofit/>
          </a:bodyPr>
          <a:lstStyle/>
          <a:p>
            <a:r>
              <a:rPr lang="en-US" sz="8800" b="1">
                <a:solidFill>
                  <a:srgbClr val="FF0000"/>
                </a:solidFill>
                <a:latin typeface="Arial"/>
                <a:cs typeface="Arial"/>
              </a:rPr>
              <a:t>Admin &amp; HR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41D48-4774-0B2B-3D3E-F05F5CBEA7A6}"/>
              </a:ext>
            </a:extLst>
          </p:cNvPr>
          <p:cNvSpPr txBox="1"/>
          <p:nvPr/>
        </p:nvSpPr>
        <p:spPr>
          <a:xfrm>
            <a:off x="1014221" y="2971800"/>
            <a:ext cx="10915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/>
              <a:t>CODING PAGE AKS AND FILE LOCATION</a:t>
            </a:r>
          </a:p>
        </p:txBody>
      </p:sp>
    </p:spTree>
    <p:extLst>
      <p:ext uri="{BB962C8B-B14F-4D97-AF65-F5344CB8AC3E}">
        <p14:creationId xmlns:p14="http://schemas.microsoft.com/office/powerpoint/2010/main" val="95980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7" y="334744"/>
            <a:ext cx="9144000" cy="595601"/>
          </a:xfrm>
        </p:spPr>
        <p:txBody>
          <a:bodyPr>
            <a:noAutofit/>
          </a:bodyPr>
          <a:lstStyle/>
          <a:p>
            <a:pPr marL="0" indent="0">
              <a:buFont typeface="+mj-lt"/>
              <a:buNone/>
            </a:pP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User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602" y="4506866"/>
            <a:ext cx="6243784" cy="595601"/>
          </a:xfrm>
        </p:spPr>
        <p:txBody>
          <a:bodyPr>
            <a:noAutofit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Location</a:t>
            </a:r>
          </a:p>
          <a:p>
            <a:pPr algn="l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6675-BC62-8668-C950-A6042844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92" y="1616478"/>
            <a:ext cx="5407971" cy="30031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563417" y="1035964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 - Admin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57CA44-3CC2-3E4A-AB86-CE9971C4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1484554"/>
            <a:ext cx="5537199" cy="290010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BBE206-C23E-B411-41BF-A537F179CBF8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7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DF3EF-1CD1-875C-92C4-B5EA388D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881622"/>
            <a:ext cx="9416031" cy="5823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6B6DD-6979-46C5-25CB-638AA63BFA70}"/>
              </a:ext>
            </a:extLst>
          </p:cNvPr>
          <p:cNvSpPr txBox="1"/>
          <p:nvPr/>
        </p:nvSpPr>
        <p:spPr>
          <a:xfrm>
            <a:off x="763571" y="409222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ANUGERAH KHIDMAT SETIA (AKS)</a:t>
            </a:r>
          </a:p>
        </p:txBody>
      </p:sp>
    </p:spTree>
    <p:extLst>
      <p:ext uri="{BB962C8B-B14F-4D97-AF65-F5344CB8AC3E}">
        <p14:creationId xmlns:p14="http://schemas.microsoft.com/office/powerpoint/2010/main" val="179227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7" y="334744"/>
            <a:ext cx="9144000" cy="59560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HR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399" y="4455078"/>
            <a:ext cx="6243784" cy="595601"/>
          </a:xfrm>
        </p:spPr>
        <p:txBody>
          <a:bodyPr>
            <a:noAutofit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TnbAksMs/Client/Pages/Hr/Home.razor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36612" y="10231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Page- 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8B542-08A3-B0A4-621A-D3DC6D05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40" y="1362162"/>
            <a:ext cx="5672488" cy="3300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DD4282-1D8C-A0BF-7510-51CEF647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6" y="1391693"/>
            <a:ext cx="5464628" cy="28953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508AC4-1529-AE12-0E5A-419E84DB7D0A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5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789" y="2405699"/>
            <a:ext cx="9036824" cy="1310380"/>
          </a:xfrm>
        </p:spPr>
        <p:txBody>
          <a:bodyPr>
            <a:noAutofit/>
          </a:bodyPr>
          <a:lstStyle/>
          <a:p>
            <a:r>
              <a:rPr lang="en-US" sz="8800">
                <a:solidFill>
                  <a:srgbClr val="FF0000"/>
                </a:solidFill>
              </a:rPr>
              <a:t>Navigation-Staff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42789B-F758-AD03-8607-0300AF617787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250" y="215736"/>
            <a:ext cx="10052724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Upload Latest Staff Screen</a:t>
            </a:r>
            <a:endParaRPr lang="en-US" sz="1800" b="1"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23FCB-0DE2-5116-59A2-E6CF645A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443" y="4405311"/>
            <a:ext cx="6243784" cy="5956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/Staff/StaffUpload.razor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4250" y="909978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BA37C3-0B47-86C8-8CE7-D3E2421B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57" y="1252210"/>
            <a:ext cx="5437508" cy="3621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533CC3C-DA6E-74B0-D048-EAA365CE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" y="1251789"/>
            <a:ext cx="5382985" cy="2812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6DDDFC8-2D98-F0CA-FF54-8B1AAFBF6F1C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250" y="147112"/>
            <a:ext cx="9144000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Staff List</a:t>
            </a:r>
            <a:endParaRPr lang="en-US" sz="1800" b="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4250" y="909978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873BD3-4F08-7213-1BF9-A7E62501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81" y="1250915"/>
            <a:ext cx="5671657" cy="369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182531-006C-BD72-2F95-D915FD3B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" y="1251289"/>
            <a:ext cx="5382985" cy="282234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32485A0-F2CB-CF87-B5E1-28AE559E5578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/Staff/StaffManage.razor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9B0E6B-6DE9-621C-854D-7F1F04817AEA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250" y="128437"/>
            <a:ext cx="9144000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Department List</a:t>
            </a:r>
            <a:endParaRPr lang="en-US" sz="1800" b="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4250" y="765072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grpSp>
        <p:nvGrpSpPr>
          <p:cNvPr id="11" name="docshapegroup156">
            <a:extLst>
              <a:ext uri="{FF2B5EF4-FFF2-40B4-BE49-F238E27FC236}">
                <a16:creationId xmlns:a16="http://schemas.microsoft.com/office/drawing/2014/main" id="{ECFE3195-3E6E-3BD8-1EA7-6C116503ED34}"/>
              </a:ext>
            </a:extLst>
          </p:cNvPr>
          <p:cNvGrpSpPr>
            <a:grpSpLocks/>
          </p:cNvGrpSpPr>
          <p:nvPr/>
        </p:nvGrpSpPr>
        <p:grpSpPr bwMode="auto">
          <a:xfrm>
            <a:off x="6100542" y="1110963"/>
            <a:ext cx="5663437" cy="3730801"/>
            <a:chOff x="7" y="7"/>
            <a:chExt cx="12254" cy="5810"/>
          </a:xfrm>
        </p:grpSpPr>
        <p:pic>
          <p:nvPicPr>
            <p:cNvPr id="3079" name="docshape157">
              <a:extLst>
                <a:ext uri="{FF2B5EF4-FFF2-40B4-BE49-F238E27FC236}">
                  <a16:creationId xmlns:a16="http://schemas.microsoft.com/office/drawing/2014/main" id="{8A9D0299-6257-BD6B-4830-19733A396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" y="15"/>
              <a:ext cx="12239" cy="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docshape158">
              <a:extLst>
                <a:ext uri="{FF2B5EF4-FFF2-40B4-BE49-F238E27FC236}">
                  <a16:creationId xmlns:a16="http://schemas.microsoft.com/office/drawing/2014/main" id="{8B22E33A-3DDD-0E5F-4376-CDB6A0B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" y="7"/>
              <a:ext cx="12254" cy="581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8BEBB1B-A5DB-986C-D5AD-A6858E37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" y="1106693"/>
            <a:ext cx="5382985" cy="280311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C5AB3F8-E31B-2866-C986-1A5C15A4EC1F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TnbAksMs/Client/Pages/Hr/Staff/Department.razor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3459FC-1C55-A765-42EA-CB8CCBEA8F54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6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066" y="155649"/>
            <a:ext cx="107675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Staff Award History</a:t>
            </a:r>
            <a:endParaRPr lang="en-US" sz="4400"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4250" y="909978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E8C3D2-D3DD-2850-B050-537B91C4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5" y="1251611"/>
            <a:ext cx="5556937" cy="4351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D8CD9A4-33E7-3241-7A3D-41849E5B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" y="1252336"/>
            <a:ext cx="5382985" cy="281118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686182A-8569-323E-3E74-6784FDE7731A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/Staff/AwardHistory.razor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CDF45C-B7BF-4BE2-05A2-C607661C9943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83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241" y="115205"/>
            <a:ext cx="107675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Recipient Profile</a:t>
            </a:r>
            <a:endParaRPr lang="en-US" sz="4400"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0241" y="70288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406257-E3E3-92A5-D9CD-11D2FA2D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5301"/>
            <a:ext cx="5672035" cy="3943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CC8401-5591-ADC5-5B80-9D4478AF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7" y="1047034"/>
            <a:ext cx="5382985" cy="285893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C39C9EA-D05A-E44A-5575-22BF55C1F18E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TnbAksMs/Client/Pages/Hr/Staff/RecepientProfile.razor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980467-DAD5-D031-D230-BF079C25B242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0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823" y="2044192"/>
            <a:ext cx="9554418" cy="1310380"/>
          </a:xfrm>
        </p:spPr>
        <p:txBody>
          <a:bodyPr>
            <a:noAutofit/>
          </a:bodyPr>
          <a:lstStyle/>
          <a:p>
            <a:r>
              <a:rPr lang="en-US" sz="8800">
                <a:solidFill>
                  <a:srgbClr val="FF0000"/>
                </a:solidFill>
              </a:rPr>
              <a:t>Navigation-Data</a:t>
            </a:r>
          </a:p>
        </p:txBody>
      </p:sp>
    </p:spTree>
    <p:extLst>
      <p:ext uri="{BB962C8B-B14F-4D97-AF65-F5344CB8AC3E}">
        <p14:creationId xmlns:p14="http://schemas.microsoft.com/office/powerpoint/2010/main" val="76788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245" y="1461937"/>
            <a:ext cx="107675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Leaves</a:t>
            </a:r>
            <a:r>
              <a:rPr lang="en-US" sz="44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Special</a:t>
            </a:r>
            <a:r>
              <a:rPr lang="en-US" sz="4400" b="1" spc="-2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Case</a:t>
            </a:r>
            <a:r>
              <a:rPr lang="en-US" sz="44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List</a:t>
            </a: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712245" y="762765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4001-EDE3-4071-D955-1A5911613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04" y="1079254"/>
            <a:ext cx="5558641" cy="4248069"/>
          </a:xfrm>
          <a:prstGeom prst="rect">
            <a:avLst/>
          </a:prstGeom>
          <a:noFill/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AC5156-C5EE-A979-5203-B2EE06A7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" y="1076184"/>
            <a:ext cx="5382985" cy="280970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4B529CD-B317-2BB7-AFEC-BF91EE708454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TnbAksMs/Client/Pages/Hr/Data/Leave.razor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DF6DB-AF9A-A823-1FD0-CB489287B418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5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045" y="1461937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Legals</a:t>
            </a:r>
            <a:r>
              <a:rPr lang="en-US" sz="4400" b="1" spc="-2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Special</a:t>
            </a:r>
            <a:r>
              <a:rPr lang="en-US" sz="4400" b="1" spc="-2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Case</a:t>
            </a:r>
            <a:r>
              <a:rPr lang="en-US" sz="44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List</a:t>
            </a: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598585" y="750489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44BCE-FB67-6E61-FF1B-BA3C01CC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70" y="1085244"/>
            <a:ext cx="5438594" cy="3676601"/>
          </a:xfrm>
          <a:prstGeom prst="rect">
            <a:avLst/>
          </a:prstGeom>
          <a:noFill/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50E2231-C774-FE43-0E6D-2EC4BD56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085755"/>
            <a:ext cx="5500914" cy="288127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11522FC-17A9-9C5C-0484-D5EA781A6DAC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TnbAksMs/Client/Pages/Hr/Data/Legal.razor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3D4E6E-98BA-86FB-CDFB-8F612C2ACA09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633194" y="31495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AC54B-8409-CF56-0EBE-D7CA3A7E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04" y="798670"/>
            <a:ext cx="9674419" cy="598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8E126-F097-4A25-9C8B-C35760CECB4A}"/>
              </a:ext>
            </a:extLst>
          </p:cNvPr>
          <p:cNvSpPr txBox="1"/>
          <p:nvPr/>
        </p:nvSpPr>
        <p:spPr>
          <a:xfrm>
            <a:off x="3310454" y="853392"/>
            <a:ext cx="1032587" cy="261610"/>
          </a:xfrm>
          <a:prstGeom prst="rect">
            <a:avLst/>
          </a:prstGeom>
          <a:solidFill>
            <a:srgbClr val="FE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b="1">
                <a:solidFill>
                  <a:schemeClr val="bg1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26676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045" y="139070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Discipline</a:t>
            </a:r>
            <a:r>
              <a:rPr lang="en-US" sz="4400" b="1" spc="-4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Special</a:t>
            </a:r>
            <a:r>
              <a:rPr lang="en-US" sz="4400" b="1" spc="-4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Case</a:t>
            </a:r>
            <a:r>
              <a:rPr lang="en-US" sz="44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List</a:t>
            </a:r>
            <a:endParaRPr lang="en-US" sz="4400" b="1"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517045" y="740700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98455-C809-F788-6849-363A73C7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03" y="1079254"/>
            <a:ext cx="5522976" cy="3812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3C76554-A094-46A6-1CC1-F7F35848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1081572"/>
            <a:ext cx="5582557" cy="292592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50DE188-8FBC-37C0-71C6-F6027FA761FA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TnbAksMs/Client/Pages/Hr/Data/Discipline.razor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7145A-4BB4-7ABE-C7CF-A1EAEA77A90C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2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1540384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Masterlist</a:t>
            </a:r>
            <a:r>
              <a:rPr lang="en-US" sz="4400" b="1" spc="-6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4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List</a:t>
            </a: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55977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D4CAF-D79F-A900-6CA9-F9A52B9A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97" y="1033897"/>
            <a:ext cx="5439533" cy="3878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46906F-4E55-B7C8-E6BD-13C52D7F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99428"/>
            <a:ext cx="5491842" cy="287250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D62ADB3-16C5-A70F-71CE-90281998CEEC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/Data/Masterlist.razor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7AF3A8-A085-14D2-9EFC-9E4BD4356AE0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87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407" y="2219204"/>
            <a:ext cx="10332720" cy="1310380"/>
          </a:xfrm>
        </p:spPr>
        <p:txBody>
          <a:bodyPr>
            <a:noAutofit/>
          </a:bodyPr>
          <a:lstStyle/>
          <a:p>
            <a:r>
              <a:rPr lang="en-US" sz="6500" b="1">
                <a:solidFill>
                  <a:srgbClr val="FF0000"/>
                </a:solidFill>
              </a:rPr>
              <a:t>Navigation</a:t>
            </a:r>
            <a:r>
              <a:rPr lang="en-US" sz="65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-Screening</a:t>
            </a:r>
            <a:endParaRPr lang="en-US" sz="6500" b="1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2ABD7F-209D-EFC8-A00F-9CBD7F21E1B1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77718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Event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20">
                <a:latin typeface="Arial"/>
                <a:ea typeface="Arial" panose="020B0604020202020204" pitchFamily="34" charset="0"/>
                <a:cs typeface="Arial"/>
              </a:rPr>
              <a:t>List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07426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6330E-556D-49BC-7DE2-DB47DDB0F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78" y="943183"/>
            <a:ext cx="5434002" cy="4389221"/>
          </a:xfrm>
          <a:prstGeom prst="rect">
            <a:avLst/>
          </a:prstGeom>
          <a:noFill/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F6495B5-DEB0-7959-C1EE-1DF6F13A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40664"/>
            <a:ext cx="5491842" cy="28721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3A92127-AE49-F73D-1750-7680D7C9995B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TnbAksMs/Client/Pages/Hr/Screening/Event.razor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4041B4-3949-4814-02F8-35A1B6682CA0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35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59" y="94963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Initial</a:t>
            </a:r>
            <a:r>
              <a:rPr lang="en-US" sz="4400" b="1" spc="-2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Screening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65048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D0FDB-F428-2C9D-206B-01374635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1013188"/>
            <a:ext cx="5432187" cy="3924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36AC6BF-8EF5-D8B3-29CF-761188EA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06312"/>
            <a:ext cx="5491842" cy="286780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8E53AF3-27EA-2C54-0884-7DE22E32BAE5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/Screening/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Initial.razor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954C16-6D2F-B217-D71D-9AE67D3EFBC6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59" y="66495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Upload</a:t>
            </a:r>
            <a:r>
              <a:rPr lang="en-US" sz="4400" b="1" spc="-4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Excels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68129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2FA79-46EA-0612-EB35-A672F88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83" y="1006683"/>
            <a:ext cx="5418119" cy="4132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1A3B92-0D11-44B5-409C-158D62EF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06954"/>
            <a:ext cx="5491842" cy="28665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4C04D09-F998-1DD7-8FC1-86B49BB059C5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TnbAksMs/Client/Pages/Hr/Screening/UploadFile.razor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4FDF56-151D-A55B-AB7A-A1A4C62AC54C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18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902" y="103207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Final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Screening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23370" y="701334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4BDDF-9994-408A-CC26-A00A6ABD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56" y="1042968"/>
            <a:ext cx="5544502" cy="4059674"/>
          </a:xfrm>
          <a:prstGeom prst="rect">
            <a:avLst/>
          </a:prstGeom>
          <a:noFill/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725CF7C-E93F-0C18-2A48-E4D1FFDB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" y="1045321"/>
            <a:ext cx="5473699" cy="288957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F48F111-0F14-048C-4E9F-27A43558F13D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TnbAksMs/Client/Pages/Hr/Screening/Final.razor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04641F-C794-9F40-A613-1FCBD607B997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73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59" y="78383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Session</a:t>
            </a:r>
            <a:r>
              <a:rPr lang="en-US" sz="44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latin typeface="Arial"/>
                <a:ea typeface="Arial" panose="020B0604020202020204" pitchFamily="34" charset="0"/>
                <a:cs typeface="Arial"/>
              </a:rPr>
              <a:t>Allocation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65048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4323A7-2630-F0C1-6ADE-BA8281AC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2"/>
          <a:stretch/>
        </p:blipFill>
        <p:spPr bwMode="auto">
          <a:xfrm>
            <a:off x="6098177" y="1003601"/>
            <a:ext cx="5559116" cy="39632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D86DB7-0877-FE68-5C08-A253C458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06813"/>
            <a:ext cx="5509985" cy="284865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6A5F6AD-2C39-E606-03CC-D3C72F0CD7BC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/Screening/Allocation.razor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6426B3-71E6-CD52-5B7B-A2743BF3BD6D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97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1593" y="2118620"/>
            <a:ext cx="10561320" cy="1310380"/>
          </a:xfrm>
        </p:spPr>
        <p:txBody>
          <a:bodyPr>
            <a:no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US" sz="6000" b="1" spc="-2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Pre-event</a:t>
            </a:r>
            <a:endParaRPr lang="en-US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68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302" y="81684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List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of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Finalized</a:t>
            </a:r>
            <a:r>
              <a:rPr lang="en-US" sz="44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Recipients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83191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64584B-BBEE-F131-02BB-C6B8871A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09" y="852468"/>
            <a:ext cx="5667502" cy="4195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88E9F9-103B-4151-0F3C-F75EE050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1028891"/>
            <a:ext cx="5491842" cy="290428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E3F311B-4465-6222-FD06-AE79D3D05DB8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/Pre/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Recipient.razor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7A6F41-884E-E6E1-67C1-B9B2573EDB62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2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633194" y="31495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B18ED-8AE8-D571-524E-16ADD63D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07" y="939337"/>
            <a:ext cx="8235838" cy="5112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147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59" y="42605"/>
            <a:ext cx="11157909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Event</a:t>
            </a:r>
            <a:r>
              <a:rPr lang="en-US" sz="4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Tentative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2876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A8C143-8C17-3E8F-BED7-27A45AAE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83" y="980418"/>
            <a:ext cx="5008552" cy="4067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1FCE2AE-BAC4-20A2-4507-E79ABB4E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76555"/>
            <a:ext cx="5491842" cy="287289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2D608EB-1B50-2C40-3B53-E4DCA2BBED0E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TnbAksMs/Client/Pages/Hr/Pre/Tentative.razor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811F99-9FF1-41F8-FA55-BBD1FD7FB3AC}"/>
              </a:ext>
            </a:extLst>
          </p:cNvPr>
          <p:cNvSpPr/>
          <p:nvPr/>
        </p:nvSpPr>
        <p:spPr>
          <a:xfrm>
            <a:off x="11285377" y="609784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3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77" y="40082"/>
            <a:ext cx="11716894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Attendance</a:t>
            </a:r>
            <a:r>
              <a:rPr lang="en-US" sz="4400" b="1" spc="-6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>
                <a:effectLst/>
                <a:latin typeface="Arial"/>
                <a:ea typeface="Arial" panose="020B0604020202020204" pitchFamily="34" charset="0"/>
                <a:cs typeface="Arial"/>
              </a:rPr>
              <a:t>Confirmation</a:t>
            </a:r>
            <a:r>
              <a:rPr lang="en-US" sz="4400" b="1" spc="-5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4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Feedback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37834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C05997-D4CF-3D3B-E8F8-F13CFF8C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09" y="988541"/>
            <a:ext cx="5663983" cy="4068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8EA35C6-211F-03E8-5420-9CD441AB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86073"/>
            <a:ext cx="5491842" cy="287199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A7B7F77-564F-441D-799E-2A1DD9FA9580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TnbAksMs/Client/Pages/Hr/Pre/RecipientList.razor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E096CD-2383-B116-66A3-C4D31B47BE92}"/>
              </a:ext>
            </a:extLst>
          </p:cNvPr>
          <p:cNvSpPr/>
          <p:nvPr/>
        </p:nvSpPr>
        <p:spPr>
          <a:xfrm>
            <a:off x="11283901" y="6134423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71133"/>
            <a:ext cx="11830432" cy="595601"/>
          </a:xfrm>
        </p:spPr>
        <p:txBody>
          <a:bodyPr>
            <a:noAutofit/>
          </a:bodyPr>
          <a:lstStyle/>
          <a:p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Pre-Event Statistic- Statistic</a:t>
            </a:r>
            <a:r>
              <a:rPr lang="en-US" sz="36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of</a:t>
            </a:r>
            <a:r>
              <a:rPr lang="en-US" sz="3600" b="1" spc="-2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 spc="-10">
                <a:effectLst/>
                <a:latin typeface="Arial"/>
                <a:ea typeface="Arial" panose="020B0604020202020204" pitchFamily="34" charset="0"/>
                <a:cs typeface="Arial"/>
              </a:rPr>
              <a:t>Recipients</a:t>
            </a:r>
            <a:endParaRPr lang="en-US" sz="1800" b="1" i="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630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C87CF-F11A-6046-587E-53F911D6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61" y="999168"/>
            <a:ext cx="5666450" cy="380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A8CFD91-0CA1-D173-057F-76204CC2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94801"/>
            <a:ext cx="5491842" cy="287268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5C1C23B-05F9-E0B5-5739-18EB6073FDD1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TnbAksMs/Client/Pages/Hr/Pre/StatisticRecipient.razor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25A795-4A9D-CF83-69FE-15F8DA2A6BE6}"/>
              </a:ext>
            </a:extLst>
          </p:cNvPr>
          <p:cNvSpPr/>
          <p:nvPr/>
        </p:nvSpPr>
        <p:spPr>
          <a:xfrm>
            <a:off x="11283920" y="6106991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79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-779"/>
            <a:ext cx="12192382" cy="595601"/>
          </a:xfrm>
        </p:spPr>
        <p:txBody>
          <a:bodyPr>
            <a:noAutofit/>
          </a:bodyPr>
          <a:lstStyle/>
          <a:p>
            <a:r>
              <a:rPr lang="en-US" sz="2400" b="1">
                <a:effectLst/>
                <a:latin typeface="Arial"/>
                <a:ea typeface="Arial" panose="020B0604020202020204" pitchFamily="34" charset="0"/>
                <a:cs typeface="Arial"/>
              </a:rPr>
              <a:t>Pre-Event Statistic- Statistic</a:t>
            </a:r>
            <a:r>
              <a:rPr lang="en-US" sz="2400" b="1" spc="-2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b="1">
                <a:effectLst/>
                <a:latin typeface="Arial"/>
                <a:ea typeface="Arial" panose="020B0604020202020204" pitchFamily="34" charset="0"/>
                <a:cs typeface="Arial"/>
              </a:rPr>
              <a:t>of</a:t>
            </a:r>
            <a:r>
              <a:rPr lang="en-US" sz="2400" b="1" spc="-3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b="1">
                <a:effectLst/>
                <a:latin typeface="Arial"/>
                <a:ea typeface="Arial" panose="020B0604020202020204" pitchFamily="34" charset="0"/>
                <a:cs typeface="Arial"/>
              </a:rPr>
              <a:t>Attendance</a:t>
            </a:r>
            <a:r>
              <a:rPr lang="en-US" sz="24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b="1">
                <a:effectLst/>
                <a:latin typeface="Arial"/>
                <a:ea typeface="Arial" panose="020B0604020202020204" pitchFamily="34" charset="0"/>
                <a:cs typeface="Arial"/>
              </a:rPr>
              <a:t>Reply</a:t>
            </a:r>
            <a:r>
              <a:rPr lang="en-US" sz="24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b="1" spc="-10">
                <a:effectLst/>
                <a:latin typeface="Arial"/>
                <a:ea typeface="Arial" panose="020B0604020202020204" pitchFamily="34" charset="0"/>
                <a:cs typeface="Arial"/>
              </a:rPr>
              <a:t>Feedback</a:t>
            </a:r>
            <a:endParaRPr lang="en-US" sz="2400" b="1" i="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5995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6E8F-F999-146D-C702-09B2F759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18" y="933578"/>
            <a:ext cx="5681563" cy="4632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95C19F7-7093-0FCF-6D46-7C0F9EED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71" y="934836"/>
            <a:ext cx="5491842" cy="286561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51BE1F-CBA3-1358-82C0-5D5214711616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TnbAksMs/Client/Pages/Hr/Pre/StatisticAttendance.razor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209685-CC47-BACD-BDC6-8126C166249A}"/>
              </a:ext>
            </a:extLst>
          </p:cNvPr>
          <p:cNvSpPr/>
          <p:nvPr/>
        </p:nvSpPr>
        <p:spPr>
          <a:xfrm>
            <a:off x="11295980" y="6106991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457" y="2331271"/>
            <a:ext cx="11146536" cy="1310380"/>
          </a:xfrm>
        </p:spPr>
        <p:txBody>
          <a:bodyPr>
            <a:noAutofit/>
          </a:bodyPr>
          <a:lstStyle/>
          <a:p>
            <a:pPr algn="ctr"/>
            <a:r>
              <a:rPr lang="en-US" sz="5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US" sz="55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During</a:t>
            </a:r>
            <a:r>
              <a:rPr lang="en-US" sz="5500" b="1" spc="-55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500" b="1" spc="-1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en-US" sz="55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1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036" y="3663"/>
            <a:ext cx="8418667" cy="595601"/>
          </a:xfrm>
        </p:spPr>
        <p:txBody>
          <a:bodyPr>
            <a:noAutofit/>
          </a:bodyPr>
          <a:lstStyle/>
          <a:p>
            <a:r>
              <a:rPr lang="en-US" sz="35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Attendance Confirmation</a:t>
            </a:r>
            <a:r>
              <a:rPr lang="en-US" sz="3500" b="1" spc="-4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5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During</a:t>
            </a:r>
            <a:r>
              <a:rPr lang="en-US" sz="3500" b="1" spc="-5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5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Event</a:t>
            </a:r>
            <a:endParaRPr lang="en-US" sz="35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563861" y="5995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C2FBF8-F342-9333-8C0B-843F0AC3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36" y="933683"/>
            <a:ext cx="5681110" cy="3654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097442-9AE8-63DB-8636-03FAB29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933789"/>
            <a:ext cx="5537199" cy="288584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ADE775A-4BAA-0BCC-5428-20533F7A2974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TnbAksMs/Client/Pages/Hr/During/Attendance.razor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C8C67C-1E26-F581-8B39-C4315D012770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63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3663"/>
            <a:ext cx="12192382" cy="595601"/>
          </a:xfrm>
        </p:spPr>
        <p:txBody>
          <a:bodyPr>
            <a:noAutofit/>
          </a:bodyPr>
          <a:lstStyle/>
          <a:p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Attendance</a:t>
            </a:r>
            <a:r>
              <a:rPr lang="en-US" sz="3000" b="1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Statistic</a:t>
            </a:r>
            <a:r>
              <a:rPr lang="en-US" sz="3000" b="1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</a:t>
            </a:r>
            <a:r>
              <a:rPr lang="en-US" sz="3000" b="1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All</a:t>
            </a:r>
            <a:r>
              <a:rPr lang="en-US" sz="30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Eligible</a:t>
            </a:r>
            <a:r>
              <a:rPr lang="en-US" sz="3000" b="1" spc="-4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During</a:t>
            </a:r>
            <a:r>
              <a:rPr lang="en-US" sz="30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Event</a:t>
            </a:r>
            <a:endParaRPr lang="en-US" sz="3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572050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B7AB21-6ACF-A544-20B8-C669DEA8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11" y="907300"/>
            <a:ext cx="5672111" cy="382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E0F7C4D-6ABF-CF82-732C-22B66E60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02830"/>
            <a:ext cx="5491842" cy="287519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BAB9676-F39E-1331-0827-DBCA2603D3C7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TnbAksMs/Client/Pages/Hr/During/Statistic.razor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F85B8D-093C-7125-BC13-527F61D6B355}"/>
              </a:ext>
            </a:extLst>
          </p:cNvPr>
          <p:cNvSpPr/>
          <p:nvPr/>
        </p:nvSpPr>
        <p:spPr>
          <a:xfrm>
            <a:off x="11439236" y="6195383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4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18" y="3912"/>
            <a:ext cx="12192382" cy="595601"/>
          </a:xfrm>
        </p:spPr>
        <p:txBody>
          <a:bodyPr>
            <a:noAutofit/>
          </a:bodyPr>
          <a:lstStyle/>
          <a:p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Unclaimed</a:t>
            </a:r>
            <a:r>
              <a:rPr lang="en-US" sz="3000" b="1" spc="-5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Gifts</a:t>
            </a:r>
            <a:r>
              <a:rPr lang="en-US" sz="3000" b="1" spc="-3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Statistic</a:t>
            </a:r>
            <a:r>
              <a:rPr lang="en-US" sz="3000" b="1" spc="-4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During</a:t>
            </a:r>
            <a:r>
              <a:rPr lang="en-US" sz="3000" b="1" spc="-35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3000" b="1" spc="-2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Event</a:t>
            </a:r>
            <a:endParaRPr lang="en-US" sz="3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5995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F6617D-9EB4-9B14-C1B5-7DC80FD6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33" y="938067"/>
            <a:ext cx="5666794" cy="3361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8BF20AB-0B74-1AC3-CB65-DD7458D2E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36463"/>
            <a:ext cx="5491842" cy="290771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DC9263-CA73-E738-80CC-0AE8FD880A61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/During/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Report.razor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0B40CC-B7B3-FCBE-142F-806EEDD83436}"/>
              </a:ext>
            </a:extLst>
          </p:cNvPr>
          <p:cNvSpPr/>
          <p:nvPr/>
        </p:nvSpPr>
        <p:spPr>
          <a:xfrm>
            <a:off x="11222828" y="6134423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2228348"/>
            <a:ext cx="9418320" cy="1310380"/>
          </a:xfrm>
        </p:spPr>
        <p:txBody>
          <a:bodyPr>
            <a:noAutofit/>
          </a:bodyPr>
          <a:lstStyle/>
          <a:p>
            <a:r>
              <a:rPr lang="en-US" sz="5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US" sz="5500" b="1" spc="-1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Post-Event</a:t>
            </a:r>
            <a:endParaRPr lang="en-US" sz="55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31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309" y="2755"/>
            <a:ext cx="12192382" cy="595601"/>
          </a:xfrm>
        </p:spPr>
        <p:txBody>
          <a:bodyPr>
            <a:noAutofit/>
          </a:bodyPr>
          <a:lstStyle/>
          <a:p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List</a:t>
            </a:r>
            <a:r>
              <a:rPr lang="en-US" sz="36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of</a:t>
            </a:r>
            <a:r>
              <a:rPr lang="en-US" sz="3600" b="1" spc="-3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Finalized</a:t>
            </a:r>
            <a:r>
              <a:rPr lang="en-US" sz="3600" b="1" spc="-5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>
                <a:effectLst/>
                <a:latin typeface="Arial"/>
                <a:ea typeface="Arial" panose="020B0604020202020204" pitchFamily="34" charset="0"/>
                <a:cs typeface="Arial"/>
              </a:rPr>
              <a:t>Recipients’</a:t>
            </a:r>
            <a:r>
              <a:rPr lang="en-US" sz="3600" b="1" spc="-35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3600" b="1" spc="-10">
                <a:effectLst/>
                <a:latin typeface="Arial"/>
                <a:ea typeface="Arial" panose="020B0604020202020204" pitchFamily="34" charset="0"/>
                <a:cs typeface="Arial"/>
              </a:rPr>
              <a:t>Attendance</a:t>
            </a:r>
            <a:endParaRPr lang="en-US" sz="3600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609218" y="60259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C232C7-741E-EE5C-8FD0-36C03D0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10" y="913933"/>
            <a:ext cx="5349240" cy="3847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CA6FF0F-7762-21E9-B56D-72D67F73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1" y="916146"/>
            <a:ext cx="5491842" cy="286670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5CF8F67-10BC-2A9F-B695-E291204AF56E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TnbAksMs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/Client/Pages/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Hr</a:t>
            </a:r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/Post/</a:t>
            </a:r>
            <a:r>
              <a:rPr lang="en-US" sz="1600" b="1" err="1">
                <a:solidFill>
                  <a:schemeClr val="tx1"/>
                </a:solidFill>
                <a:latin typeface="Times New Roman"/>
                <a:cs typeface="Times New Roman"/>
              </a:rPr>
              <a:t>Report.razor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2636B6-1866-E3B0-F3D5-0DCA8EED9386}"/>
              </a:ext>
            </a:extLst>
          </p:cNvPr>
          <p:cNvSpPr/>
          <p:nvPr/>
        </p:nvSpPr>
        <p:spPr>
          <a:xfrm>
            <a:off x="11286836" y="6180143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633194" y="31495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9B9B4-9A4A-E75E-1571-4D04244F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" t="2273" r="976" b="1641"/>
          <a:stretch/>
        </p:blipFill>
        <p:spPr>
          <a:xfrm>
            <a:off x="2031076" y="889461"/>
            <a:ext cx="8883535" cy="45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7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033" y="2210672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Event Gallery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1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45D-3CBD-FC5D-3424-A2099D5F3E0E}"/>
              </a:ext>
            </a:extLst>
          </p:cNvPr>
          <p:cNvSpPr txBox="1"/>
          <p:nvPr/>
        </p:nvSpPr>
        <p:spPr>
          <a:xfrm>
            <a:off x="518504" y="599513"/>
            <a:ext cx="49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Coding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80F03-EEBC-D0C5-E8A7-95290514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65" y="938067"/>
            <a:ext cx="5663973" cy="3563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489309D-48C6-8E9D-2B42-8BAF7219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937475"/>
            <a:ext cx="5582557" cy="292383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BEA2E6F-2FCF-482B-02CF-4F6EA62785AC}"/>
              </a:ext>
            </a:extLst>
          </p:cNvPr>
          <p:cNvSpPr txBox="1">
            <a:spLocks/>
          </p:cNvSpPr>
          <p:nvPr/>
        </p:nvSpPr>
        <p:spPr>
          <a:xfrm>
            <a:off x="1692443" y="4405311"/>
            <a:ext cx="6243784" cy="595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File Location</a:t>
            </a:r>
          </a:p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TnbAksMs/Client/Pages/Hr/Post/Gallery.razor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D8CB3A-31C3-C16F-5BD6-B9FA8C063030}"/>
              </a:ext>
            </a:extLst>
          </p:cNvPr>
          <p:cNvSpPr/>
          <p:nvPr/>
        </p:nvSpPr>
        <p:spPr>
          <a:xfrm>
            <a:off x="11286836" y="60521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3131199"/>
            <a:ext cx="12192382" cy="595601"/>
          </a:xfrm>
        </p:spPr>
        <p:txBody>
          <a:bodyPr>
            <a:noAutofit/>
          </a:bodyPr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List of TOTK</a:t>
            </a: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b="0" i="0">
                <a:solidFill>
                  <a:srgbClr val="212529"/>
                </a:solidFill>
                <a:effectLst/>
                <a:latin typeface="system-ui"/>
              </a:rPr>
            </a:br>
            <a:b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3F385-ED67-30E5-ED27-FDAB6D39A36F}"/>
              </a:ext>
            </a:extLst>
          </p:cNvPr>
          <p:cNvSpPr/>
          <p:nvPr/>
        </p:nvSpPr>
        <p:spPr>
          <a:xfrm>
            <a:off x="11286836" y="6280727"/>
            <a:ext cx="480291" cy="46181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3CAC8-9CA1-39E9-7186-573A39B59FEC}"/>
              </a:ext>
            </a:extLst>
          </p:cNvPr>
          <p:cNvSpPr txBox="1"/>
          <p:nvPr/>
        </p:nvSpPr>
        <p:spPr>
          <a:xfrm>
            <a:off x="1207008" y="1975104"/>
            <a:ext cx="10079828" cy="1857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Backend: copy </a:t>
            </a:r>
            <a:r>
              <a:rPr lang="en-US" sz="1800" kern="1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aturcara</a:t>
            </a: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 and paste for next </a:t>
            </a:r>
            <a:r>
              <a:rPr lang="en-US" sz="1800" kern="1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sesi</a:t>
            </a:r>
            <a:r>
              <a:rPr lang="en-US" kern="1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Backend: Banner or poster on email to All recipient : TNB ICT will add/change the design</a:t>
            </a:r>
            <a:r>
              <a:rPr lang="en-US" kern="1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Wording in email for All recipient, ICT can change</a:t>
            </a:r>
            <a:r>
              <a:rPr lang="en-US" kern="1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Calibri"/>
                <a:ea typeface="Calibri" panose="020F0502020204030204" pitchFamily="34" charset="0"/>
                <a:cs typeface="Times New Roman"/>
              </a:rPr>
              <a:t>Upload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all pictures</a:t>
            </a:r>
            <a:endParaRPr lang="en-US" kern="100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All backend upload for 60k Data, 3 special case upload, List </a:t>
            </a:r>
            <a:r>
              <a:rPr lang="en-US" kern="100" err="1">
                <a:latin typeface="Calibri"/>
                <a:ea typeface="Calibri" panose="020F0502020204030204" pitchFamily="34" charset="0"/>
                <a:cs typeface="Times New Roman"/>
              </a:rPr>
              <a:t>J</a:t>
            </a:r>
            <a:r>
              <a:rPr lang="en-US" sz="1800" kern="1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abatan</a:t>
            </a:r>
            <a:endParaRPr lang="en-US" kern="100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Editing information in profile </a:t>
            </a:r>
            <a:r>
              <a:rPr lang="en-US" sz="1800" kern="1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penerima</a:t>
            </a:r>
            <a:r>
              <a:rPr lang="en-US" kern="100">
                <a:latin typeface="Calibri"/>
                <a:ea typeface="Calibri" panose="020F0502020204030204" pitchFamily="34" charset="0"/>
                <a:cs typeface="Times New Roman"/>
              </a:rPr>
              <a:t>  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90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88430-A137-57A0-6D80-2BAC5A3F19BC}"/>
              </a:ext>
            </a:extLst>
          </p:cNvPr>
          <p:cNvSpPr txBox="1"/>
          <p:nvPr/>
        </p:nvSpPr>
        <p:spPr>
          <a:xfrm>
            <a:off x="3961614" y="2555864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664412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6FE27-D942-385A-88F3-7BD15CE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/>
              <a:t>Development/Staging App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645DEC74-F85D-F70C-1CA2-51EEBC206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343742"/>
              </p:ext>
            </p:extLst>
          </p:nvPr>
        </p:nvGraphicFramePr>
        <p:xfrm>
          <a:off x="4619543" y="778395"/>
          <a:ext cx="6953578" cy="535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501">
                  <a:extLst>
                    <a:ext uri="{9D8B030D-6E8A-4147-A177-3AD203B41FA5}">
                      <a16:colId xmlns:a16="http://schemas.microsoft.com/office/drawing/2014/main" val="293175045"/>
                    </a:ext>
                  </a:extLst>
                </a:gridCol>
                <a:gridCol w="4209077">
                  <a:extLst>
                    <a:ext uri="{9D8B030D-6E8A-4147-A177-3AD203B41FA5}">
                      <a16:colId xmlns:a16="http://schemas.microsoft.com/office/drawing/2014/main" val="1594637806"/>
                    </a:ext>
                  </a:extLst>
                </a:gridCol>
              </a:tblGrid>
              <a:tr h="382781">
                <a:tc gridSpan="2">
                  <a:txBody>
                    <a:bodyPr/>
                    <a:lstStyle/>
                    <a:p>
                      <a:r>
                        <a:rPr lang="en-US" sz="1700"/>
                        <a:t>Server Credential</a:t>
                      </a:r>
                    </a:p>
                  </a:txBody>
                  <a:tcPr marL="86995" marR="86995" marT="43498" marB="4349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6711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Hostname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TNBSTGAKSAP.tnb.my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293381515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IP Address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10.215.128.34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423257650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Username</a:t>
                      </a:r>
                      <a:endParaRPr lang="en-US" sz="1700" err="1"/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TNB\</a:t>
                      </a:r>
                      <a:r>
                        <a:rPr lang="en-US" sz="1700" err="1"/>
                        <a:t>admin.aks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460821802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Password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egPDV6DUUP8wYyW$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210873623"/>
                  </a:ext>
                </a:extLst>
              </a:tr>
              <a:tr h="382781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Server Specification</a:t>
                      </a:r>
                      <a:endParaRPr lang="en-US" sz="1700" b="1"/>
                    </a:p>
                  </a:txBody>
                  <a:tcPr marL="86995" marR="86995" marT="43498" marB="43498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59874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Operating System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Windows Server 2019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616344901"/>
                  </a:ext>
                </a:extLst>
              </a:tr>
              <a:tr h="382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CPU</a:t>
                      </a:r>
                    </a:p>
                  </a:txBody>
                  <a:tcPr marL="86995" marR="86995" marT="43497" marB="4349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2 Core</a:t>
                      </a:r>
                    </a:p>
                  </a:txBody>
                  <a:tcPr marL="86995" marR="86995" marT="43497" marB="43497"/>
                </a:tc>
                <a:extLst>
                  <a:ext uri="{0D108BD9-81ED-4DB2-BD59-A6C34878D82A}">
                    <a16:rowId xmlns:a16="http://schemas.microsoft.com/office/drawing/2014/main" val="351065250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Memory (RAM)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4 GB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318417317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Storage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100 GB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4072150145"/>
                  </a:ext>
                </a:extLst>
              </a:tr>
              <a:tr h="382781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Application Specification</a:t>
                      </a:r>
                      <a:endParaRPr lang="en-US" sz="1700" b="1"/>
                    </a:p>
                  </a:txBody>
                  <a:tcPr marL="86995" marR="86995" marT="43498" marB="43498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3769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Web Server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IIS Web Server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854389472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Deployment Directory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>
                          <a:latin typeface="Century Gothic"/>
                        </a:rPr>
                        <a:t>D:\Hosting\AKS_Staging</a:t>
                      </a:r>
                      <a:endParaRPr lang="en-US"/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8503865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Application Domain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https://aks-training.tnb.com.my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963960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62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6FE27-D942-385A-88F3-7BD15CE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2500" b="1"/>
              <a:t>Development/Staging DB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45DEC74-F85D-F70C-1CA2-51EEBC206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516244"/>
              </p:ext>
            </p:extLst>
          </p:nvPr>
        </p:nvGraphicFramePr>
        <p:xfrm>
          <a:off x="4688411" y="640080"/>
          <a:ext cx="6815841" cy="562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138">
                  <a:extLst>
                    <a:ext uri="{9D8B030D-6E8A-4147-A177-3AD203B41FA5}">
                      <a16:colId xmlns:a16="http://schemas.microsoft.com/office/drawing/2014/main" val="293175045"/>
                    </a:ext>
                  </a:extLst>
                </a:gridCol>
                <a:gridCol w="4125703">
                  <a:extLst>
                    <a:ext uri="{9D8B030D-6E8A-4147-A177-3AD203B41FA5}">
                      <a16:colId xmlns:a16="http://schemas.microsoft.com/office/drawing/2014/main" val="1594637806"/>
                    </a:ext>
                  </a:extLst>
                </a:gridCol>
              </a:tblGrid>
              <a:tr h="375199">
                <a:tc gridSpan="2">
                  <a:txBody>
                    <a:bodyPr/>
                    <a:lstStyle/>
                    <a:p>
                      <a:r>
                        <a:rPr lang="en-US" sz="1700"/>
                        <a:t>Server Credential</a:t>
                      </a:r>
                    </a:p>
                  </a:txBody>
                  <a:tcPr marL="85272" marR="85272" marT="42636" marB="4263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6711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Hostname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TNBSTGAKSDB.tnb.my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293381515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IP Address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10.215.126.34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423257650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Username</a:t>
                      </a:r>
                      <a:endParaRPr lang="en-US" sz="1700" err="1"/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TNB\</a:t>
                      </a:r>
                      <a:r>
                        <a:rPr lang="en-US" sz="1700" err="1"/>
                        <a:t>admin.aks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460821802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Password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egPDV6DUUP8wYyW$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210873623"/>
                  </a:ext>
                </a:extLst>
              </a:tr>
              <a:tr h="375199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Server Specification</a:t>
                      </a:r>
                      <a:endParaRPr lang="en-US" sz="1700" b="1"/>
                    </a:p>
                  </a:txBody>
                  <a:tcPr marL="85272" marR="85272" marT="42636" marB="42636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59874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Operating System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Windows Server 2019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616344901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CPU</a:t>
                      </a:r>
                    </a:p>
                  </a:txBody>
                  <a:tcPr marL="85271" marR="85271" marT="42635" marB="4263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2 Core</a:t>
                      </a:r>
                    </a:p>
                  </a:txBody>
                  <a:tcPr marL="85271" marR="85271" marT="42635" marB="42635"/>
                </a:tc>
                <a:extLst>
                  <a:ext uri="{0D108BD9-81ED-4DB2-BD59-A6C34878D82A}">
                    <a16:rowId xmlns:a16="http://schemas.microsoft.com/office/drawing/2014/main" val="1378172516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Memory (RAM)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8 GB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318417317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Storage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130 GB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4072150145"/>
                  </a:ext>
                </a:extLst>
              </a:tr>
              <a:tr h="375199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Database Credential</a:t>
                      </a:r>
                      <a:endParaRPr lang="en-US" sz="1700"/>
                    </a:p>
                  </a:txBody>
                  <a:tcPr marL="85272" marR="85272" marT="42636" marB="42636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3769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Host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>
                          <a:solidFill>
                            <a:srgbClr val="000000"/>
                          </a:solidFill>
                          <a:latin typeface="Century Gothic"/>
                        </a:rPr>
                        <a:t>10.215.126.34</a:t>
                      </a:r>
                      <a:endParaRPr lang="en-US"/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854389472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Username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r>
                        <a:rPr lang="en-US" sz="1700" err="1"/>
                        <a:t>aks_user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8503865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Password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1234567890@Az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963960106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Database 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AKSDB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12229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193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45DEC74-F85D-F70C-1CA2-51EEBC206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679550"/>
              </p:ext>
            </p:extLst>
          </p:nvPr>
        </p:nvGraphicFramePr>
        <p:xfrm>
          <a:off x="4619543" y="778395"/>
          <a:ext cx="6953578" cy="535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501">
                  <a:extLst>
                    <a:ext uri="{9D8B030D-6E8A-4147-A177-3AD203B41FA5}">
                      <a16:colId xmlns:a16="http://schemas.microsoft.com/office/drawing/2014/main" val="293175045"/>
                    </a:ext>
                  </a:extLst>
                </a:gridCol>
                <a:gridCol w="4209077">
                  <a:extLst>
                    <a:ext uri="{9D8B030D-6E8A-4147-A177-3AD203B41FA5}">
                      <a16:colId xmlns:a16="http://schemas.microsoft.com/office/drawing/2014/main" val="1594637806"/>
                    </a:ext>
                  </a:extLst>
                </a:gridCol>
              </a:tblGrid>
              <a:tr h="382781">
                <a:tc gridSpan="2">
                  <a:txBody>
                    <a:bodyPr/>
                    <a:lstStyle/>
                    <a:p>
                      <a:r>
                        <a:rPr lang="en-US" sz="1700"/>
                        <a:t>Server Credential</a:t>
                      </a:r>
                    </a:p>
                  </a:txBody>
                  <a:tcPr marL="86995" marR="86995" marT="43498" marB="4349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6711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Hostname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TNBPRDAKSAP.tnb.my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293381515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IP Address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10.216.128.44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423257650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Username</a:t>
                      </a:r>
                      <a:endParaRPr lang="en-US" sz="1700" err="1"/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TNB\</a:t>
                      </a:r>
                      <a:r>
                        <a:rPr lang="en-US" sz="1700" err="1"/>
                        <a:t>admin.aks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460821802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Password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egPDV6DUUP8wYyW$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210873623"/>
                  </a:ext>
                </a:extLst>
              </a:tr>
              <a:tr h="382781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Server Specification</a:t>
                      </a:r>
                      <a:endParaRPr lang="en-US" sz="1700" b="1"/>
                    </a:p>
                  </a:txBody>
                  <a:tcPr marL="86995" marR="86995" marT="43498" marB="43498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59874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Operating System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Windows Server 2019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616344901"/>
                  </a:ext>
                </a:extLst>
              </a:tr>
              <a:tr h="382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CPU</a:t>
                      </a:r>
                    </a:p>
                  </a:txBody>
                  <a:tcPr marL="86995" marR="86995" marT="43497" marB="4349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4 Core</a:t>
                      </a:r>
                    </a:p>
                  </a:txBody>
                  <a:tcPr marL="86995" marR="86995" marT="43497" marB="43497"/>
                </a:tc>
                <a:extLst>
                  <a:ext uri="{0D108BD9-81ED-4DB2-BD59-A6C34878D82A}">
                    <a16:rowId xmlns:a16="http://schemas.microsoft.com/office/drawing/2014/main" val="2855094441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Memory (RAM)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8 GB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318417317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Storage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100 GB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4072150145"/>
                  </a:ext>
                </a:extLst>
              </a:tr>
              <a:tr h="382781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Application Specification</a:t>
                      </a:r>
                      <a:endParaRPr lang="en-US" sz="1700" b="1"/>
                    </a:p>
                  </a:txBody>
                  <a:tcPr marL="86995" marR="86995" marT="43498" marB="43498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3769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Web Server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IIS Web Server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854389472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r>
                        <a:rPr lang="en-US" sz="1700"/>
                        <a:t>Deployment Directory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>
                          <a:latin typeface="Century Gothic"/>
                        </a:rPr>
                        <a:t>D:\Hosting\AKS_Production</a:t>
                      </a:r>
                      <a:endParaRPr lang="en-US"/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185038650"/>
                  </a:ext>
                </a:extLst>
              </a:tr>
              <a:tr h="3827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Application Domain</a:t>
                      </a:r>
                    </a:p>
                  </a:txBody>
                  <a:tcPr marL="86995" marR="86995" marT="43498" marB="4349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https://aks.tnb.com.my</a:t>
                      </a:r>
                    </a:p>
                  </a:txBody>
                  <a:tcPr marL="86995" marR="86995" marT="43498" marB="43498"/>
                </a:tc>
                <a:extLst>
                  <a:ext uri="{0D108BD9-81ED-4DB2-BD59-A6C34878D82A}">
                    <a16:rowId xmlns:a16="http://schemas.microsoft.com/office/drawing/2014/main" val="396396010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C168266-C24C-70B6-BA36-78F35BB7ADED}"/>
              </a:ext>
            </a:extLst>
          </p:cNvPr>
          <p:cNvSpPr txBox="1">
            <a:spLocks/>
          </p:cNvSpPr>
          <p:nvPr/>
        </p:nvSpPr>
        <p:spPr>
          <a:xfrm>
            <a:off x="649224" y="645106"/>
            <a:ext cx="3650279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500" b="1"/>
              <a:t>Production App Server</a:t>
            </a:r>
          </a:p>
        </p:txBody>
      </p:sp>
    </p:spTree>
    <p:extLst>
      <p:ext uri="{BB962C8B-B14F-4D97-AF65-F5344CB8AC3E}">
        <p14:creationId xmlns:p14="http://schemas.microsoft.com/office/powerpoint/2010/main" val="3514323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6FE27-D942-385A-88F3-7BD15CE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/>
              <a:t>Production DB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45DEC74-F85D-F70C-1CA2-51EEBC206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872525"/>
              </p:ext>
            </p:extLst>
          </p:nvPr>
        </p:nvGraphicFramePr>
        <p:xfrm>
          <a:off x="4688411" y="640080"/>
          <a:ext cx="6815841" cy="562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138">
                  <a:extLst>
                    <a:ext uri="{9D8B030D-6E8A-4147-A177-3AD203B41FA5}">
                      <a16:colId xmlns:a16="http://schemas.microsoft.com/office/drawing/2014/main" val="293175045"/>
                    </a:ext>
                  </a:extLst>
                </a:gridCol>
                <a:gridCol w="4125703">
                  <a:extLst>
                    <a:ext uri="{9D8B030D-6E8A-4147-A177-3AD203B41FA5}">
                      <a16:colId xmlns:a16="http://schemas.microsoft.com/office/drawing/2014/main" val="1594637806"/>
                    </a:ext>
                  </a:extLst>
                </a:gridCol>
              </a:tblGrid>
              <a:tr h="375199">
                <a:tc gridSpan="2">
                  <a:txBody>
                    <a:bodyPr/>
                    <a:lstStyle/>
                    <a:p>
                      <a:r>
                        <a:rPr lang="en-US" sz="1700"/>
                        <a:t>Server Credential</a:t>
                      </a:r>
                    </a:p>
                  </a:txBody>
                  <a:tcPr marL="85272" marR="85272" marT="42636" marB="4263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6711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Hostname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TNBPRDAKSDB.tnb.my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293381515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IP Address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10.216.126.44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423257650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Username</a:t>
                      </a:r>
                      <a:endParaRPr lang="en-US" sz="1700" err="1"/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TNB\</a:t>
                      </a:r>
                      <a:r>
                        <a:rPr lang="en-US" sz="1700" err="1"/>
                        <a:t>admin.aks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460821802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Password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egPDV6DUUP8wYyW$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210873623"/>
                  </a:ext>
                </a:extLst>
              </a:tr>
              <a:tr h="375199">
                <a:tc gridSpan="2"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Server Specification</a:t>
                      </a:r>
                      <a:endParaRPr lang="en-US" sz="1700" b="1"/>
                    </a:p>
                  </a:txBody>
                  <a:tcPr marL="85272" marR="85272" marT="42636" marB="42636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59874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Operating System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Windows Server 2019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616344901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CPU</a:t>
                      </a:r>
                    </a:p>
                  </a:txBody>
                  <a:tcPr marL="85271" marR="85271" marT="42635" marB="4263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4 Core</a:t>
                      </a:r>
                    </a:p>
                  </a:txBody>
                  <a:tcPr marL="85271" marR="85271" marT="42635" marB="42635"/>
                </a:tc>
                <a:extLst>
                  <a:ext uri="{0D108BD9-81ED-4DB2-BD59-A6C34878D82A}">
                    <a16:rowId xmlns:a16="http://schemas.microsoft.com/office/drawing/2014/main" val="2063060241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Memory (RAM)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8 GB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318417317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Storage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130 GB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4072150145"/>
                  </a:ext>
                </a:extLst>
              </a:tr>
              <a:tr h="375199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Database Credential</a:t>
                      </a:r>
                      <a:endParaRPr lang="en-US" sz="1700"/>
                    </a:p>
                  </a:txBody>
                  <a:tcPr marL="85272" marR="85272" marT="42636" marB="42636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3769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r>
                        <a:rPr lang="en-US" sz="1700"/>
                        <a:t>Host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>
                          <a:solidFill>
                            <a:srgbClr val="000000"/>
                          </a:solidFill>
                          <a:latin typeface="Century Gothic"/>
                        </a:rPr>
                        <a:t>10.216.126.44</a:t>
                      </a:r>
                      <a:endParaRPr lang="en-US"/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854389472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Username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r>
                        <a:rPr lang="en-US" sz="1700" err="1"/>
                        <a:t>aks_user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185038650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Password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12345678901@Az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963960106"/>
                  </a:ext>
                </a:extLst>
              </a:tr>
              <a:tr h="375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Database Name</a:t>
                      </a:r>
                    </a:p>
                  </a:txBody>
                  <a:tcPr marL="85272" marR="85272" marT="42636" marB="4263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AKSDB</a:t>
                      </a:r>
                    </a:p>
                  </a:txBody>
                  <a:tcPr marL="85272" marR="85272" marT="42636" marB="42636"/>
                </a:tc>
                <a:extLst>
                  <a:ext uri="{0D108BD9-81ED-4DB2-BD59-A6C34878D82A}">
                    <a16:rowId xmlns:a16="http://schemas.microsoft.com/office/drawing/2014/main" val="312229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29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1C06-106A-41B1-8F9B-AC888189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1. Latest patch in AKS Development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D59850-5E49-41E6-B231-A887F726315A}"/>
              </a:ext>
            </a:extLst>
          </p:cNvPr>
          <p:cNvSpPr txBox="1">
            <a:spLocks/>
          </p:cNvSpPr>
          <p:nvPr/>
        </p:nvSpPr>
        <p:spPr>
          <a:xfrm>
            <a:off x="2197857" y="574870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E98FF-5212-57C1-A92E-3D7975DB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33500"/>
            <a:ext cx="8911687" cy="46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4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D59850-5E49-41E6-B231-A887F726315A}"/>
              </a:ext>
            </a:extLst>
          </p:cNvPr>
          <p:cNvSpPr txBox="1">
            <a:spLocks/>
          </p:cNvSpPr>
          <p:nvPr/>
        </p:nvSpPr>
        <p:spPr>
          <a:xfrm>
            <a:off x="540279" y="967417"/>
            <a:ext cx="3778870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endParaRPr lang="en-US" sz="4000">
              <a:solidFill>
                <a:srgbClr val="FEFFFF"/>
              </a:solidFill>
            </a:endParaRPr>
          </a:p>
        </p:txBody>
      </p:sp>
      <p:pic>
        <p:nvPicPr>
          <p:cNvPr id="2" name="Picture 1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64D4907A-D45E-C4A5-4D75-A1E399D0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3" y="736343"/>
            <a:ext cx="5815157" cy="59795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F6A928-B58B-7960-9192-66F1B6CC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43" y="11944"/>
            <a:ext cx="8693911" cy="724399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2. ERD Database Relationship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631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1C24-A921-1C56-5906-B8B1E8EE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96" y="5913287"/>
            <a:ext cx="8911687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The date modified of the staging's files are later than the production's.</a:t>
            </a:r>
            <a:br>
              <a:rPr lang="en-US" sz="2000"/>
            </a:br>
            <a:r>
              <a:rPr lang="en-US" sz="2000"/>
              <a:t>Hence, the staging's version are up to date as the production's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D979A1-678C-D1D0-3EEF-4923C020B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90" y="150155"/>
            <a:ext cx="9086187" cy="5705035"/>
          </a:xfrm>
        </p:spPr>
      </p:pic>
    </p:spTree>
    <p:extLst>
      <p:ext uri="{BB962C8B-B14F-4D97-AF65-F5344CB8AC3E}">
        <p14:creationId xmlns:p14="http://schemas.microsoft.com/office/powerpoint/2010/main" val="66274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666445" y="290016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0C8F2-19E6-559A-CAEC-158F4BB1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" t="2496" r="799" b="1463"/>
          <a:stretch/>
        </p:blipFill>
        <p:spPr>
          <a:xfrm>
            <a:off x="2019737" y="847898"/>
            <a:ext cx="8736932" cy="49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6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F2-987C-9C97-C96B-B0027323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2880" y="6976420"/>
            <a:ext cx="12192382" cy="595601"/>
          </a:xfrm>
        </p:spPr>
        <p:txBody>
          <a:bodyPr>
            <a:noAutofit/>
          </a:bodyPr>
          <a:lstStyle/>
          <a:p>
            <a:r>
              <a:rPr lang="en-US" sz="85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sz="85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500" b="1" i="0">
                <a:solidFill>
                  <a:srgbClr val="00B0F0"/>
                </a:solidFill>
                <a:effectLst/>
                <a:latin typeface="system-ui"/>
              </a:rPr>
            </a:br>
            <a:br>
              <a:rPr lang="en-US" sz="85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85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3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383812" y="31495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F7D46-DFE2-A1D1-B78A-12A7D207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1737" r="470"/>
          <a:stretch/>
        </p:blipFill>
        <p:spPr>
          <a:xfrm>
            <a:off x="1720734" y="914399"/>
            <a:ext cx="8845339" cy="43808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636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517C2-5383-BC2A-6344-808D2484C377}"/>
              </a:ext>
            </a:extLst>
          </p:cNvPr>
          <p:cNvSpPr txBox="1"/>
          <p:nvPr/>
        </p:nvSpPr>
        <p:spPr>
          <a:xfrm>
            <a:off x="1633194" y="31495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087D2-0D8B-2F7D-0FBD-8454AC2B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" t="2603"/>
          <a:stretch/>
        </p:blipFill>
        <p:spPr>
          <a:xfrm>
            <a:off x="1745672" y="881148"/>
            <a:ext cx="8844369" cy="4568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000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Application>Microsoft Office PowerPoint</Application>
  <PresentationFormat>Widescreen</PresentationFormat>
  <Slides>70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Landing Page </vt:lpstr>
      <vt:lpstr>Check Eligibility Staff or Retiree Status </vt:lpstr>
      <vt:lpstr>Staff &amp; Retiree</vt:lpstr>
      <vt:lpstr>Link Email For Staff &amp; Retiree   </vt:lpstr>
      <vt:lpstr>Retiree Login Page</vt:lpstr>
      <vt:lpstr>Verification Staff Personnel Number and Create Password    </vt:lpstr>
      <vt:lpstr>Retiree &amp; Staff   </vt:lpstr>
      <vt:lpstr>Attendance form   </vt:lpstr>
      <vt:lpstr>Tidak Hadir Display   </vt:lpstr>
      <vt:lpstr>Recipient’s Photo    </vt:lpstr>
      <vt:lpstr>Display Image Of Staff    </vt:lpstr>
      <vt:lpstr>Tidak Hadir Page      </vt:lpstr>
      <vt:lpstr>Hadir Page</vt:lpstr>
      <vt:lpstr>Pdf Slip Bukti Kehadiran </vt:lpstr>
      <vt:lpstr>Admin &amp; HR</vt:lpstr>
      <vt:lpstr>User Management </vt:lpstr>
      <vt:lpstr>HR Main Page</vt:lpstr>
      <vt:lpstr>Navigation-Staff</vt:lpstr>
      <vt:lpstr>Upload Latest Staff Screen</vt:lpstr>
      <vt:lpstr>Staff List</vt:lpstr>
      <vt:lpstr>Department List</vt:lpstr>
      <vt:lpstr>Staff Award History</vt:lpstr>
      <vt:lpstr>Recipient Profile</vt:lpstr>
      <vt:lpstr>Navigation-Data</vt:lpstr>
      <vt:lpstr>Leaves Special Case List  </vt:lpstr>
      <vt:lpstr>Legals Special Case List  </vt:lpstr>
      <vt:lpstr>Discipline Special Case List</vt:lpstr>
      <vt:lpstr>Masterlist List  </vt:lpstr>
      <vt:lpstr>Navigation-Screening</vt:lpstr>
      <vt:lpstr>Event List</vt:lpstr>
      <vt:lpstr>Initial Screening</vt:lpstr>
      <vt:lpstr>Upload Excels</vt:lpstr>
      <vt:lpstr>Final Screening</vt:lpstr>
      <vt:lpstr>Session Allocation</vt:lpstr>
      <vt:lpstr>Navigation- Pre-event</vt:lpstr>
      <vt:lpstr>List of Finalized Recipients</vt:lpstr>
      <vt:lpstr>Event Tentative</vt:lpstr>
      <vt:lpstr>Attendance Confirmation Feedback</vt:lpstr>
      <vt:lpstr>Pre-Event Statistic- Statistic of Recipients</vt:lpstr>
      <vt:lpstr>Pre-Event Statistic- Statistic of Attendance Reply Feedback</vt:lpstr>
      <vt:lpstr>Navigation- During Event</vt:lpstr>
      <vt:lpstr>Attendance Confirmation During Event</vt:lpstr>
      <vt:lpstr>Attendance Statistic for All Eligible During Event</vt:lpstr>
      <vt:lpstr>Unclaimed Gifts Statistic During Event</vt:lpstr>
      <vt:lpstr>Navigation- Post-Event</vt:lpstr>
      <vt:lpstr>List of Finalized Recipients’ Attendance</vt:lpstr>
      <vt:lpstr>Event Gallery   </vt:lpstr>
      <vt:lpstr>List of TOTK   </vt:lpstr>
      <vt:lpstr>PowerPoint Presentation</vt:lpstr>
      <vt:lpstr>Development/Staging App Server</vt:lpstr>
      <vt:lpstr>Development/Staging DB Server</vt:lpstr>
      <vt:lpstr>PowerPoint Presentation</vt:lpstr>
      <vt:lpstr>Production DB Server</vt:lpstr>
      <vt:lpstr>1. Latest patch in AKS Development</vt:lpstr>
      <vt:lpstr>2. ERD Database Relationship</vt:lpstr>
      <vt:lpstr>The date modified of the staging's files are later than the production's. Hence, the staging's version are up to date as the production's</vt:lpstr>
      <vt:lpstr>Thank You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Admin/hr</dc:title>
  <dc:creator>BGNIT 11</dc:creator>
  <cp:revision>1</cp:revision>
  <dcterms:created xsi:type="dcterms:W3CDTF">2023-11-08T09:27:28Z</dcterms:created>
  <dcterms:modified xsi:type="dcterms:W3CDTF">2023-12-07T07:50:00Z</dcterms:modified>
</cp:coreProperties>
</file>